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30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20" r:id="rId40"/>
    <p:sldId id="295" r:id="rId41"/>
    <p:sldId id="296" r:id="rId42"/>
    <p:sldId id="297" r:id="rId43"/>
    <p:sldId id="310" r:id="rId44"/>
    <p:sldId id="294" r:id="rId45"/>
    <p:sldId id="299" r:id="rId46"/>
    <p:sldId id="300" r:id="rId47"/>
    <p:sldId id="301" r:id="rId48"/>
    <p:sldId id="302" r:id="rId49"/>
    <p:sldId id="311" r:id="rId50"/>
    <p:sldId id="341" r:id="rId51"/>
    <p:sldId id="342" r:id="rId52"/>
    <p:sldId id="343" r:id="rId53"/>
    <p:sldId id="344" r:id="rId54"/>
    <p:sldId id="306" r:id="rId55"/>
    <p:sldId id="345" r:id="rId56"/>
    <p:sldId id="321" r:id="rId57"/>
    <p:sldId id="322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47" r:id="rId66"/>
    <p:sldId id="348" r:id="rId67"/>
    <p:sldId id="335" r:id="rId68"/>
    <p:sldId id="349" r:id="rId69"/>
    <p:sldId id="336" r:id="rId70"/>
    <p:sldId id="337" r:id="rId71"/>
    <p:sldId id="338" r:id="rId72"/>
    <p:sldId id="274" r:id="rId73"/>
    <p:sldId id="340" r:id="rId7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0066FF"/>
    <a:srgbClr val="0079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1" autoAdjust="0"/>
    <p:restoredTop sz="94660"/>
  </p:normalViewPr>
  <p:slideViewPr>
    <p:cSldViewPr snapToGrid="0">
      <p:cViewPr>
        <p:scale>
          <a:sx n="83" d="100"/>
          <a:sy n="83" d="100"/>
        </p:scale>
        <p:origin x="21" y="-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D4E42-C6F2-5E4C-93EA-2D8AA8BB37C2}" type="datetimeFigureOut">
              <a:rPr lang="es-ES_tradnl" smtClean="0"/>
              <a:t>29/04/2020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01F12-27B9-4643-B360-A293B93715C4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1264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6342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861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2813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819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074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541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261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PE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446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257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801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5537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PE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err="1"/>
              <a:t>ulfigliyfkldfjhjhjhgfjghjhfhj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6549C-B60C-488F-82E6-9E7D2E068D87}" type="datetimeFigureOut">
              <a:rPr lang="es-PE" smtClean="0"/>
              <a:t>29/04/2020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0C0BF-934E-49F3-A6DA-401329858886}" type="slidenum">
              <a:rPr lang="es-PE" smtClean="0"/>
              <a:t>‹#›</a:t>
            </a:fld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4" y="6231528"/>
            <a:ext cx="1590059" cy="30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10"/>
            <a:ext cx="12192000" cy="12284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" y="6782050"/>
            <a:ext cx="12192000" cy="1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2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sng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sng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sng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sng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torresz@uni.pe" TargetMode="External"/><Relationship Id="rId2" Type="http://schemas.openxmlformats.org/officeDocument/2006/relationships/hyperlink" Target="https://www.linkedin.com/in/ltorresz-un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itoz/curso-microservicio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err="1">
                <a:solidFill>
                  <a:schemeClr val="accent2"/>
                </a:solidFill>
              </a:rPr>
              <a:t>Arquitectura</a:t>
            </a:r>
            <a:r>
              <a:rPr lang="en-US" b="1" dirty="0">
                <a:solidFill>
                  <a:schemeClr val="accent2"/>
                </a:solidFill>
              </a:rPr>
              <a:t> e </a:t>
            </a:r>
            <a:r>
              <a:rPr lang="en-US" b="1" dirty="0" err="1">
                <a:solidFill>
                  <a:schemeClr val="accent2"/>
                </a:solidFill>
              </a:rPr>
              <a:t>Implementación</a:t>
            </a:r>
            <a:r>
              <a:rPr lang="en-US" b="1" dirty="0">
                <a:solidFill>
                  <a:schemeClr val="accent2"/>
                </a:solidFill>
              </a:rPr>
              <a:t> de Microservicios con Spring Cloud y AWS</a:t>
            </a:r>
            <a:r>
              <a:rPr lang="en-US" b="1" dirty="0"/>
              <a:t/>
            </a:r>
            <a:br>
              <a:rPr lang="en-US" b="1" dirty="0"/>
            </a:br>
            <a:endParaRPr lang="es-PE" sz="5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CF9BE7B-70E9-064C-A6DC-6D292B229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69" y="0"/>
            <a:ext cx="2619632" cy="687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9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5D76-AAD0-6D48-8C15-56AA17D2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Interfaces bien definidas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EDBCDC-7083-5C44-8F49-B9417B581E9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1919" b="64666"/>
          <a:stretch/>
        </p:blipFill>
        <p:spPr>
          <a:xfrm>
            <a:off x="3068664" y="2197585"/>
            <a:ext cx="6031543" cy="2761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CC859-ACF7-6D45-9534-5F6F9EAC2CC3}"/>
              </a:ext>
            </a:extLst>
          </p:cNvPr>
          <p:cNvSpPr txBox="1"/>
          <p:nvPr/>
        </p:nvSpPr>
        <p:spPr>
          <a:xfrm>
            <a:off x="5097780" y="1828253"/>
            <a:ext cx="15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Definir data</a:t>
            </a:r>
          </a:p>
        </p:txBody>
      </p:sp>
    </p:spTree>
    <p:extLst>
      <p:ext uri="{BB962C8B-B14F-4D97-AF65-F5344CB8AC3E}">
        <p14:creationId xmlns:p14="http://schemas.microsoft.com/office/powerpoint/2010/main" val="71031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561B-7F64-BC45-BA47-5EC6DACE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Independientes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37C631-2516-974B-98C5-A5BB89F62CA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6306" t="39964" b="33323"/>
          <a:stretch/>
        </p:blipFill>
        <p:spPr>
          <a:xfrm>
            <a:off x="3208150" y="2650210"/>
            <a:ext cx="6314020" cy="2076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D9A6A-497B-5749-99A5-6A31957C9A09}"/>
              </a:ext>
            </a:extLst>
          </p:cNvPr>
          <p:cNvSpPr txBox="1"/>
          <p:nvPr/>
        </p:nvSpPr>
        <p:spPr>
          <a:xfrm>
            <a:off x="5463540" y="1817370"/>
            <a:ext cx="156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Mundo 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FEF47B-5C9E-A143-A04F-D1EC7FF85169}"/>
              </a:ext>
            </a:extLst>
          </p:cNvPr>
          <p:cNvSpPr txBox="1"/>
          <p:nvPr/>
        </p:nvSpPr>
        <p:spPr>
          <a:xfrm>
            <a:off x="4835526" y="5086341"/>
            <a:ext cx="2809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Tren. Va a A hacia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Persona. Trabaja en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Servicios independientes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2934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6DB3-5248-7442-9902-2A826D0E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independientes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2F93D9-A824-6D46-9181-4BD953B5426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2514" b="35816"/>
          <a:stretch/>
        </p:blipFill>
        <p:spPr>
          <a:xfrm>
            <a:off x="3642102" y="2042600"/>
            <a:ext cx="5335652" cy="3660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C8595-558B-BC46-8356-6A7D3CA52535}"/>
              </a:ext>
            </a:extLst>
          </p:cNvPr>
          <p:cNvSpPr txBox="1"/>
          <p:nvPr/>
        </p:nvSpPr>
        <p:spPr>
          <a:xfrm>
            <a:off x="4994910" y="6012180"/>
            <a:ext cx="266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Tienen que trabajar juntos</a:t>
            </a:r>
          </a:p>
        </p:txBody>
      </p:sp>
    </p:spTree>
    <p:extLst>
      <p:ext uri="{BB962C8B-B14F-4D97-AF65-F5344CB8AC3E}">
        <p14:creationId xmlns:p14="http://schemas.microsoft.com/office/powerpoint/2010/main" val="137656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6D0E-2D87-C04B-BA17-466F13BF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Equipos pequeños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7C5E9-BF9E-8443-B56B-32D54CFE78D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9441" b="37240"/>
          <a:stretch/>
        </p:blipFill>
        <p:spPr>
          <a:xfrm>
            <a:off x="3929288" y="1965110"/>
            <a:ext cx="4333424" cy="3459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010D3-C2B6-314D-92AE-B1685E640083}"/>
              </a:ext>
            </a:extLst>
          </p:cNvPr>
          <p:cNvSpPr txBox="1"/>
          <p:nvPr/>
        </p:nvSpPr>
        <p:spPr>
          <a:xfrm>
            <a:off x="5065044" y="1722393"/>
            <a:ext cx="2392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Coordinan el trabajo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tradicional</a:t>
            </a:r>
          </a:p>
        </p:txBody>
      </p:sp>
    </p:spTree>
    <p:extLst>
      <p:ext uri="{BB962C8B-B14F-4D97-AF65-F5344CB8AC3E}">
        <p14:creationId xmlns:p14="http://schemas.microsoft.com/office/powerpoint/2010/main" val="336487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F49C-C87F-8342-89E7-72DD2BFA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Equipos  pequeños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6CA99-B2DF-DB48-BD02-BBAE196DF80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9529" b="55049"/>
          <a:stretch/>
        </p:blipFill>
        <p:spPr>
          <a:xfrm>
            <a:off x="3615949" y="3394634"/>
            <a:ext cx="5311755" cy="3180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922A4-36BB-EC47-B3D8-2838005BAB75}"/>
              </a:ext>
            </a:extLst>
          </p:cNvPr>
          <p:cNvSpPr txBox="1"/>
          <p:nvPr/>
        </p:nvSpPr>
        <p:spPr>
          <a:xfrm>
            <a:off x="4491990" y="2148840"/>
            <a:ext cx="4221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Servicios pequeños = Equipos pequeños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Mas eficientes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Mejor </a:t>
            </a:r>
            <a:r>
              <a:rPr lang="es-ES_tradnl" dirty="0" err="1"/>
              <a:t>concentracion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5440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65A8-AED2-1E44-8B14-704C02922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Ciclo de vida entero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265B43-3D90-A14B-B127-EBF76CF0AD2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2789" t="16138"/>
          <a:stretch/>
        </p:blipFill>
        <p:spPr>
          <a:xfrm>
            <a:off x="5155308" y="1679610"/>
            <a:ext cx="1881383" cy="3649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20041-E723-714E-8136-AA3FF40EA757}"/>
              </a:ext>
            </a:extLst>
          </p:cNvPr>
          <p:cNvSpPr txBox="1"/>
          <p:nvPr/>
        </p:nvSpPr>
        <p:spPr>
          <a:xfrm>
            <a:off x="4845881" y="5684397"/>
            <a:ext cx="2500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Responsabilidad clara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Mas eficiente</a:t>
            </a:r>
          </a:p>
        </p:txBody>
      </p:sp>
    </p:spTree>
    <p:extLst>
      <p:ext uri="{BB962C8B-B14F-4D97-AF65-F5344CB8AC3E}">
        <p14:creationId xmlns:p14="http://schemas.microsoft.com/office/powerpoint/2010/main" val="347280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B355-F5E3-504C-9E5B-3AFD04C1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Minimizando </a:t>
            </a:r>
            <a:r>
              <a:rPr lang="es-ES_tradnl" dirty="0" err="1"/>
              <a:t>comunicacion</a:t>
            </a:r>
            <a:endParaRPr lang="es-ES_trad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1CF64B-4945-AB46-9989-81E3CF91260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54280" b="30829"/>
          <a:stretch/>
        </p:blipFill>
        <p:spPr>
          <a:xfrm>
            <a:off x="4231037" y="2496371"/>
            <a:ext cx="3255801" cy="300984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23E6E1-041E-2342-B4B3-12807BD4C2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u="sng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u="sng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sng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u="sng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/>
              <a:t>Microservicios es acerca de la gente</a:t>
            </a:r>
          </a:p>
          <a:p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C3788-3EAC-1542-A102-1ED853F166DD}"/>
              </a:ext>
            </a:extLst>
          </p:cNvPr>
          <p:cNvSpPr txBox="1"/>
          <p:nvPr/>
        </p:nvSpPr>
        <p:spPr>
          <a:xfrm>
            <a:off x="4231037" y="6002594"/>
            <a:ext cx="395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Comunicación </a:t>
            </a:r>
            <a:r>
              <a:rPr lang="es-ES_tradnl" dirty="0" err="1"/>
              <a:t>interservicios</a:t>
            </a:r>
            <a:r>
              <a:rPr lang="es-ES_tradnl" dirty="0"/>
              <a:t> = interfaces</a:t>
            </a:r>
          </a:p>
        </p:txBody>
      </p:sp>
    </p:spTree>
    <p:extLst>
      <p:ext uri="{BB962C8B-B14F-4D97-AF65-F5344CB8AC3E}">
        <p14:creationId xmlns:p14="http://schemas.microsoft.com/office/powerpoint/2010/main" val="380714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942B-074F-D245-9A8D-FFEFDC1CA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Reduce el alcance del cambio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DF7-6510-214A-842D-5F3A516C2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Que pasa si modifico algo?</a:t>
            </a:r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63E6A-4B53-1245-A01C-64E30F2CA290}"/>
              </a:ext>
            </a:extLst>
          </p:cNvPr>
          <p:cNvPicPr/>
          <p:nvPr/>
        </p:nvPicPr>
        <p:blipFill rotWithShape="1">
          <a:blip r:embed="rId2"/>
          <a:srcRect l="53427" b="32585"/>
          <a:stretch/>
        </p:blipFill>
        <p:spPr>
          <a:xfrm>
            <a:off x="3611853" y="2312923"/>
            <a:ext cx="3626603" cy="3376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5ADE2-D570-B040-9FC3-F5D5C2E19FCF}"/>
              </a:ext>
            </a:extLst>
          </p:cNvPr>
          <p:cNvSpPr txBox="1"/>
          <p:nvPr/>
        </p:nvSpPr>
        <p:spPr>
          <a:xfrm>
            <a:off x="4409768" y="5689665"/>
            <a:ext cx="2937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Alcance dentro del equipo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Interfaces bien definidas</a:t>
            </a:r>
          </a:p>
        </p:txBody>
      </p:sp>
    </p:spTree>
    <p:extLst>
      <p:ext uri="{BB962C8B-B14F-4D97-AF65-F5344CB8AC3E}">
        <p14:creationId xmlns:p14="http://schemas.microsoft.com/office/powerpoint/2010/main" val="387478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0C83-C31D-A94A-ABC8-95E4EBC3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versionamiento</a:t>
            </a:r>
            <a:endParaRPr lang="es-ES_trad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73D084-8795-7344-BBB9-2482394B398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923" y="1825625"/>
            <a:ext cx="7209590" cy="34100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8953ED-8CB0-724D-BAD5-7608DBC565FB}"/>
              </a:ext>
            </a:extLst>
          </p:cNvPr>
          <p:cNvSpPr txBox="1"/>
          <p:nvPr/>
        </p:nvSpPr>
        <p:spPr>
          <a:xfrm>
            <a:off x="5442155" y="5678129"/>
            <a:ext cx="267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Actualizacion</a:t>
            </a:r>
            <a:r>
              <a:rPr lang="es-ES_tradnl" dirty="0"/>
              <a:t> individual</a:t>
            </a:r>
          </a:p>
        </p:txBody>
      </p:sp>
    </p:spTree>
    <p:extLst>
      <p:ext uri="{BB962C8B-B14F-4D97-AF65-F5344CB8AC3E}">
        <p14:creationId xmlns:p14="http://schemas.microsoft.com/office/powerpoint/2010/main" val="92331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6215-7FE4-F042-8A1E-94A311B6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vino antes?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EC20E-30CB-674D-B71C-02BC0AFBB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1 sola pieza, 1 solo trabajo</a:t>
            </a:r>
          </a:p>
          <a:p>
            <a:pPr lvl="1"/>
            <a:r>
              <a:rPr lang="es-ES_tradnl" dirty="0"/>
              <a:t>Ejemplo . Procesador de texto</a:t>
            </a:r>
          </a:p>
          <a:p>
            <a:pPr lvl="1"/>
            <a:r>
              <a:rPr lang="es-ES_tradnl" dirty="0"/>
              <a:t>Causa de microservicios</a:t>
            </a:r>
          </a:p>
        </p:txBody>
      </p:sp>
    </p:spTree>
    <p:extLst>
      <p:ext uri="{BB962C8B-B14F-4D97-AF65-F5344CB8AC3E}">
        <p14:creationId xmlns:p14="http://schemas.microsoft.com/office/powerpoint/2010/main" val="180751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329D-FB21-B94D-9541-DC50DEFC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Instructor: Luis Torres Zambrano</a:t>
            </a:r>
            <a:r>
              <a:rPr lang="en-US" b="1" dirty="0"/>
              <a:t/>
            </a:r>
            <a:br>
              <a:rPr lang="en-US" b="1" dirty="0"/>
            </a:b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B945-02A1-5B4E-8442-028CAA42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Ingeniero de sistemas por +10 años, trabajando principalmente en el ecosistema Java para diferentes sectores especialmente el  Financiero: Banca, Seguros, Bolsa de valores, </a:t>
            </a:r>
            <a:r>
              <a:rPr lang="es-ES" dirty="0" err="1"/>
              <a:t>etc</a:t>
            </a:r>
            <a:r>
              <a:rPr lang="es-ES" dirty="0"/>
              <a:t>  para empresas del Perú y del extranjero. </a:t>
            </a:r>
            <a:endParaRPr lang="en-US" dirty="0"/>
          </a:p>
          <a:p>
            <a:r>
              <a:rPr lang="es-ES" dirty="0"/>
              <a:t>Especialización desarrollando sistemas transacciones en el rubro bancario: 4 años en el banco pichincha y </a:t>
            </a:r>
            <a:r>
              <a:rPr lang="es-ES" dirty="0" err="1"/>
              <a:t>multiples</a:t>
            </a:r>
            <a:r>
              <a:rPr lang="es-ES" dirty="0"/>
              <a:t> proyectos en el BCP, </a:t>
            </a:r>
            <a:r>
              <a:rPr lang="es-ES" dirty="0" err="1"/>
              <a:t>Scotiabank</a:t>
            </a:r>
            <a:r>
              <a:rPr lang="es-ES" dirty="0"/>
              <a:t> y </a:t>
            </a:r>
            <a:r>
              <a:rPr lang="es-ES" dirty="0" err="1"/>
              <a:t>bbva</a:t>
            </a:r>
            <a:r>
              <a:rPr lang="es-ES" dirty="0"/>
              <a:t>, entre otros.</a:t>
            </a:r>
            <a:endParaRPr lang="en-US" dirty="0"/>
          </a:p>
          <a:p>
            <a:r>
              <a:rPr lang="es-ES" dirty="0"/>
              <a:t>Poseo la certificación Java por Oracle.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s-ES_tradnl" dirty="0" err="1"/>
              <a:t>Linkedin</a:t>
            </a:r>
            <a:r>
              <a:rPr lang="es-ES_tradnl" dirty="0"/>
              <a:t>: </a:t>
            </a:r>
            <a:r>
              <a:rPr lang="en-US" dirty="0">
                <a:hlinkClick r:id="rId2"/>
              </a:rPr>
              <a:t>https://www.linkedin.com/in/ltorresz-uni/</a:t>
            </a:r>
            <a:endParaRPr lang="en-US" dirty="0"/>
          </a:p>
          <a:p>
            <a:pPr marL="0" indent="0" algn="ctr">
              <a:buNone/>
            </a:pPr>
            <a:r>
              <a:rPr lang="es-ES_tradnl" dirty="0"/>
              <a:t>Email: </a:t>
            </a:r>
            <a:r>
              <a:rPr lang="es-ES_tradnl" dirty="0">
                <a:hlinkClick r:id="rId3"/>
              </a:rPr>
              <a:t>ltorresz@uni.pe</a:t>
            </a:r>
            <a:endParaRPr lang="es-ES_tradnl" dirty="0"/>
          </a:p>
          <a:p>
            <a:pPr marL="0" indent="0" algn="ctr">
              <a:buNone/>
            </a:pPr>
            <a:r>
              <a:rPr lang="es-ES_tradnl" dirty="0"/>
              <a:t>991151567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85989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6469-8E15-274C-81BD-1873C21A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Monolito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90066-3FE9-3D4F-8A3F-D6465A72A1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32" y="1825625"/>
            <a:ext cx="6592936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806F1-AE44-6F4C-A6B9-4BD45CED30C7}"/>
              </a:ext>
            </a:extLst>
          </p:cNvPr>
          <p:cNvSpPr txBox="1"/>
          <p:nvPr/>
        </p:nvSpPr>
        <p:spPr>
          <a:xfrm>
            <a:off x="9902282" y="1825625"/>
            <a:ext cx="2029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Pesado</a:t>
            </a:r>
          </a:p>
          <a:p>
            <a:r>
              <a:rPr lang="es-ES_tradnl" sz="3200" dirty="0"/>
              <a:t>Rígido</a:t>
            </a:r>
          </a:p>
          <a:p>
            <a:r>
              <a:rPr lang="es-ES_tradnl" sz="3200" dirty="0"/>
              <a:t>anticuado</a:t>
            </a:r>
          </a:p>
        </p:txBody>
      </p:sp>
    </p:spTree>
    <p:extLst>
      <p:ext uri="{BB962C8B-B14F-4D97-AF65-F5344CB8AC3E}">
        <p14:creationId xmlns:p14="http://schemas.microsoft.com/office/powerpoint/2010/main" val="399193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1C0D-8397-E046-91BB-C7B5C127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ED7574-5EFC-B240-9820-3C0F47B352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299" y="1825625"/>
            <a:ext cx="57274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8A6D-86D3-CA43-B809-05B6A039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49068B-D857-C548-A550-3E38F773D94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001" y="1825625"/>
            <a:ext cx="5969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9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62034-4D15-4A4C-8C81-8D39A25A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144711-3EAB-DB41-A1AC-8B43E500AC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7824" y="1825625"/>
            <a:ext cx="3516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19ED-7470-D441-839E-EDB0201A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C63F9A-14CE-F044-B421-E96AE1F635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4384" y="1825625"/>
            <a:ext cx="6343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0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0389-8ACA-D042-86A0-807B8564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472FE-333D-A143-A13D-571303461E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1835944"/>
            <a:ext cx="96266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A5AB-51AC-8840-976A-0884FDC9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952D0E-3189-6E48-AE25-FF7C1C6215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710" y="1825625"/>
            <a:ext cx="70185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58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3505-5CB9-C641-9817-8A377197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Analogia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59C8C-8B61-F140-A84D-880394EC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Un monolito es como una casa, una vez construida no puedes cambiarla. </a:t>
            </a:r>
          </a:p>
          <a:p>
            <a:r>
              <a:rPr lang="es-ES_tradnl" dirty="0"/>
              <a:t>Si construiste la cocina de un tamaño solo puedes modificarla modificando muchas otras partes de la casa.</a:t>
            </a:r>
          </a:p>
          <a:p>
            <a:r>
              <a:rPr lang="es-ES_tradnl" dirty="0"/>
              <a:t>La casa es una cosa maravillosa pero tiene sus limitaciones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03868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AC28-B2AD-0D41-98CA-52FFAADC0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Características de Arquitectura de microservicios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77D319-C127-CD4F-95F2-B9FBEF40A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0199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AC28-B2AD-0D41-98CA-52FFAADC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 como servicios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0195D-31E6-C14E-B83C-68D286EABE1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5005"/>
          <a:stretch/>
        </p:blipFill>
        <p:spPr>
          <a:xfrm>
            <a:off x="838200" y="2121201"/>
            <a:ext cx="7264022" cy="3263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B790C-8813-2E47-8DFB-DF5B7AA0DBB6}"/>
              </a:ext>
            </a:extLst>
          </p:cNvPr>
          <p:cNvSpPr txBox="1"/>
          <p:nvPr/>
        </p:nvSpPr>
        <p:spPr>
          <a:xfrm>
            <a:off x="3712591" y="5553386"/>
            <a:ext cx="4766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Librerías generan acoplamiento</a:t>
            </a:r>
          </a:p>
        </p:txBody>
      </p:sp>
    </p:spTree>
    <p:extLst>
      <p:ext uri="{BB962C8B-B14F-4D97-AF65-F5344CB8AC3E}">
        <p14:creationId xmlns:p14="http://schemas.microsoft.com/office/powerpoint/2010/main" val="199416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35EB-00CA-B142-AA06-6BD5D862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 aprendizaje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1A17A-A5EB-6949-BFA9-C56BC17DE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conocer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r>
              <a:rPr lang="en-US" dirty="0"/>
              <a:t> de microservicios</a:t>
            </a:r>
          </a:p>
          <a:p>
            <a:pPr lvl="1"/>
            <a:r>
              <a:rPr lang="es-ES" dirty="0" err="1"/>
              <a:t>diseniar</a:t>
            </a:r>
            <a:r>
              <a:rPr lang="es-ES" dirty="0"/>
              <a:t> y modelar aplicaciones usando la arquitectura de microservicios</a:t>
            </a:r>
            <a:endParaRPr lang="en-US" dirty="0"/>
          </a:p>
          <a:p>
            <a:pPr lvl="0"/>
            <a:r>
              <a:rPr lang="es-ES" dirty="0"/>
              <a:t>implementar microservicios usando:</a:t>
            </a:r>
            <a:endParaRPr lang="en-US" dirty="0"/>
          </a:p>
          <a:p>
            <a:pPr lvl="1"/>
            <a:r>
              <a:rPr lang="es-ES" dirty="0"/>
              <a:t>patrones de </a:t>
            </a:r>
            <a:r>
              <a:rPr lang="es-ES" dirty="0" err="1"/>
              <a:t>disenio</a:t>
            </a:r>
            <a:r>
              <a:rPr lang="es-ES" dirty="0"/>
              <a:t> de microservicios.</a:t>
            </a:r>
            <a:endParaRPr lang="en-US" dirty="0"/>
          </a:p>
          <a:p>
            <a:pPr lvl="1"/>
            <a:r>
              <a:rPr lang="es-ES" dirty="0"/>
              <a:t>herramientas como </a:t>
            </a:r>
            <a:r>
              <a:rPr lang="es-ES" dirty="0" err="1"/>
              <a:t>spring</a:t>
            </a:r>
            <a:r>
              <a:rPr lang="es-ES" dirty="0"/>
              <a:t> </a:t>
            </a:r>
            <a:r>
              <a:rPr lang="es-ES" dirty="0" err="1"/>
              <a:t>cloud</a:t>
            </a:r>
            <a:r>
              <a:rPr lang="es-ES" dirty="0"/>
              <a:t> y </a:t>
            </a:r>
            <a:r>
              <a:rPr lang="es-ES" dirty="0" err="1"/>
              <a:t>netflix</a:t>
            </a:r>
            <a:r>
              <a:rPr lang="es-ES" dirty="0"/>
              <a:t> </a:t>
            </a:r>
            <a:r>
              <a:rPr lang="es-ES" dirty="0" err="1"/>
              <a:t>oss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n-US" dirty="0"/>
          </a:p>
          <a:p>
            <a:pPr lvl="1"/>
            <a:r>
              <a:rPr lang="es-ES" dirty="0"/>
              <a:t>estrategias de </a:t>
            </a:r>
            <a:r>
              <a:rPr lang="es-ES" dirty="0" err="1"/>
              <a:t>testing</a:t>
            </a:r>
            <a:r>
              <a:rPr lang="es-ES" dirty="0"/>
              <a:t> para asegurar la calidad de los microservicios </a:t>
            </a:r>
            <a:endParaRPr lang="en-US" dirty="0"/>
          </a:p>
          <a:p>
            <a:pPr lvl="1"/>
            <a:r>
              <a:rPr lang="es-ES" dirty="0"/>
              <a:t>monitoreo para mantener la disponibilidad del los microservicios.</a:t>
            </a:r>
            <a:endParaRPr lang="en-US" dirty="0"/>
          </a:p>
          <a:p>
            <a:pPr lvl="0"/>
            <a:r>
              <a:rPr lang="es-ES" dirty="0"/>
              <a:t>desplegar una arquitectura de microservicios a la nube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12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AC28-B2AD-0D41-98CA-52FFAADC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 presentados como servicios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60ECEF-10F1-E740-81B9-52CD903F9E9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690"/>
          <a:stretch/>
        </p:blipFill>
        <p:spPr>
          <a:xfrm>
            <a:off x="3425631" y="1690689"/>
            <a:ext cx="4621089" cy="3429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4D3E0-0A6A-2A42-A64A-00B2B7B95CAE}"/>
              </a:ext>
            </a:extLst>
          </p:cNvPr>
          <p:cNvSpPr txBox="1"/>
          <p:nvPr/>
        </p:nvSpPr>
        <p:spPr>
          <a:xfrm>
            <a:off x="1584960" y="5577840"/>
            <a:ext cx="9187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cualquiera de ellos </a:t>
            </a:r>
            <a:r>
              <a:rPr lang="es-ES" sz="2800" u="sng" dirty="0"/>
              <a:t>puede ser actualizado sin afectar</a:t>
            </a:r>
            <a:r>
              <a:rPr lang="es-ES" sz="2800" dirty="0"/>
              <a:t> los otros.</a:t>
            </a:r>
            <a:endParaRPr lang="en-US" sz="2800" dirty="0"/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627477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AC28-B2AD-0D41-98CA-52FFAADC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 presentados como servicios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9AAEA-45C3-EF4B-9763-D4BDD41FB213}"/>
              </a:ext>
            </a:extLst>
          </p:cNvPr>
          <p:cNvPicPr/>
          <p:nvPr/>
        </p:nvPicPr>
        <p:blipFill rotWithShape="1">
          <a:blip r:embed="rId2"/>
          <a:srcRect t="10036"/>
          <a:stretch/>
        </p:blipFill>
        <p:spPr>
          <a:xfrm>
            <a:off x="6872276" y="2014778"/>
            <a:ext cx="4770755" cy="391318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8ACAA-3389-5B44-B0C7-91E95F4AD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Todos son servicios</a:t>
            </a:r>
          </a:p>
          <a:p>
            <a:r>
              <a:rPr lang="es-ES_tradnl" dirty="0"/>
              <a:t>Ventajas:</a:t>
            </a:r>
          </a:p>
          <a:p>
            <a:r>
              <a:rPr lang="es-ES_tradnl" dirty="0"/>
              <a:t>Librería</a:t>
            </a:r>
          </a:p>
          <a:p>
            <a:pPr lvl="1"/>
            <a:r>
              <a:rPr lang="es-ES_tradnl" dirty="0"/>
              <a:t>mismo lenguaje que la App</a:t>
            </a:r>
          </a:p>
          <a:p>
            <a:pPr lvl="1"/>
            <a:r>
              <a:rPr lang="es-ES_tradnl" dirty="0"/>
              <a:t>Usar java JNI</a:t>
            </a:r>
          </a:p>
          <a:p>
            <a:r>
              <a:rPr lang="es-ES_tradnl" dirty="0"/>
              <a:t>Servicio</a:t>
            </a:r>
          </a:p>
          <a:p>
            <a:pPr lvl="1"/>
            <a:r>
              <a:rPr lang="es-ES_tradnl" dirty="0"/>
              <a:t>Escrito en cualquier lenguaje</a:t>
            </a:r>
          </a:p>
          <a:p>
            <a:pPr lvl="1"/>
            <a:r>
              <a:rPr lang="es-ES_tradnl" dirty="0"/>
              <a:t>Solo necesario la interface</a:t>
            </a:r>
          </a:p>
        </p:txBody>
      </p:sp>
    </p:spTree>
    <p:extLst>
      <p:ext uri="{BB962C8B-B14F-4D97-AF65-F5344CB8AC3E}">
        <p14:creationId xmlns:p14="http://schemas.microsoft.com/office/powerpoint/2010/main" val="3774502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A632-EAE7-DE4A-9412-E922C34B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dictado por tecnología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FB1674-ED16-4A45-95EC-282EBE474FA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3607"/>
          <a:stretch/>
        </p:blipFill>
        <p:spPr>
          <a:xfrm>
            <a:off x="2863705" y="1890793"/>
            <a:ext cx="6464590" cy="375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2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71F4-8F64-5342-A2A3-6E69A271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Dictado por el dominio del negocio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7D2D9-A318-A64C-82CF-ED7FCA1A616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7882"/>
          <a:stretch/>
        </p:blipFill>
        <p:spPr>
          <a:xfrm>
            <a:off x="2766165" y="2603715"/>
            <a:ext cx="6659669" cy="35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41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C80D-6379-904C-B5DC-700D4DE1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Smart </a:t>
            </a:r>
            <a:r>
              <a:rPr lang="es-ES_tradnl" dirty="0" err="1"/>
              <a:t>endpoints</a:t>
            </a:r>
            <a:r>
              <a:rPr lang="es-ES_tradnl" dirty="0"/>
              <a:t> – </a:t>
            </a:r>
            <a:r>
              <a:rPr lang="es-ES_tradnl" dirty="0" err="1"/>
              <a:t>dumb</a:t>
            </a:r>
            <a:r>
              <a:rPr lang="es-ES_tradnl" dirty="0"/>
              <a:t> pipes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E24225-F4C6-9749-8707-BA71FC5BE35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1470"/>
          <a:stretch/>
        </p:blipFill>
        <p:spPr>
          <a:xfrm>
            <a:off x="2923325" y="2324745"/>
            <a:ext cx="6345349" cy="3852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DA243-3C1C-4543-9414-76B409743387}"/>
              </a:ext>
            </a:extLst>
          </p:cNvPr>
          <p:cNvSpPr txBox="1"/>
          <p:nvPr/>
        </p:nvSpPr>
        <p:spPr>
          <a:xfrm>
            <a:off x="4235842" y="1748235"/>
            <a:ext cx="3720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Aplicación</a:t>
            </a:r>
            <a:r>
              <a:rPr lang="es-ES_tradnl" dirty="0"/>
              <a:t> </a:t>
            </a:r>
            <a:r>
              <a:rPr lang="es-ES_tradnl" sz="3200" dirty="0"/>
              <a:t>tradicional</a:t>
            </a:r>
          </a:p>
        </p:txBody>
      </p:sp>
    </p:spTree>
    <p:extLst>
      <p:ext uri="{BB962C8B-B14F-4D97-AF65-F5344CB8AC3E}">
        <p14:creationId xmlns:p14="http://schemas.microsoft.com/office/powerpoint/2010/main" val="417803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DF1C-6BE0-3C43-84A3-83975611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Smart </a:t>
            </a:r>
            <a:r>
              <a:rPr lang="es-ES_tradnl" dirty="0" err="1"/>
              <a:t>endpoints</a:t>
            </a:r>
            <a:r>
              <a:rPr lang="es-ES_tradnl" dirty="0"/>
              <a:t> – </a:t>
            </a:r>
            <a:r>
              <a:rPr lang="es-ES_tradnl" dirty="0" err="1"/>
              <a:t>dumb</a:t>
            </a:r>
            <a:r>
              <a:rPr lang="es-ES_tradnl" dirty="0"/>
              <a:t> pipes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56D0F-F5AB-6047-A178-2EC2CCBF573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333"/>
          <a:stretch/>
        </p:blipFill>
        <p:spPr>
          <a:xfrm>
            <a:off x="3383280" y="2247253"/>
            <a:ext cx="6655173" cy="3208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1177D8-7D9B-324E-B2BE-C36C41B6836F}"/>
              </a:ext>
            </a:extLst>
          </p:cNvPr>
          <p:cNvSpPr txBox="1"/>
          <p:nvPr/>
        </p:nvSpPr>
        <p:spPr>
          <a:xfrm>
            <a:off x="2581540" y="5428305"/>
            <a:ext cx="7597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Cada microservicios sabe que hace y como lo hace</a:t>
            </a:r>
          </a:p>
        </p:txBody>
      </p:sp>
    </p:spTree>
    <p:extLst>
      <p:ext uri="{BB962C8B-B14F-4D97-AF65-F5344CB8AC3E}">
        <p14:creationId xmlns:p14="http://schemas.microsoft.com/office/powerpoint/2010/main" val="331866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DBB9AF-9D92-F84B-8888-D1CC058A725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8621"/>
          <a:stretch/>
        </p:blipFill>
        <p:spPr>
          <a:xfrm>
            <a:off x="2503859" y="1027906"/>
            <a:ext cx="6696602" cy="39762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731DA10-BDC5-EB41-AEB1-71867793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FCCFD-4445-384A-B0B3-CACC5293E747}"/>
              </a:ext>
            </a:extLst>
          </p:cNvPr>
          <p:cNvSpPr txBox="1"/>
          <p:nvPr/>
        </p:nvSpPr>
        <p:spPr>
          <a:xfrm>
            <a:off x="4084320" y="5482225"/>
            <a:ext cx="439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dirty="0"/>
              <a:t>Mismo tipo de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307664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B1C6-B27D-3442-AFEC-FD2DC0FC5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Data distribuida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A68E6-3602-7E4A-B372-81DC03D048C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7909"/>
          <a:stretch/>
        </p:blipFill>
        <p:spPr>
          <a:xfrm>
            <a:off x="3620884" y="1363851"/>
            <a:ext cx="5709096" cy="4813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1AB5E-6C24-9540-BE19-663EBEDFBBF7}"/>
              </a:ext>
            </a:extLst>
          </p:cNvPr>
          <p:cNvSpPr txBox="1"/>
          <p:nvPr/>
        </p:nvSpPr>
        <p:spPr>
          <a:xfrm>
            <a:off x="8787410" y="2616245"/>
            <a:ext cx="2566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2400" dirty="0"/>
              <a:t>cada micro servicio es </a:t>
            </a:r>
            <a:r>
              <a:rPr lang="es-ES" sz="2400" u="sng" dirty="0"/>
              <a:t>responsable de su propia data</a:t>
            </a:r>
            <a:r>
              <a:rPr lang="es-ES" sz="2400" dirty="0"/>
              <a:t> y de la </a:t>
            </a:r>
            <a:r>
              <a:rPr lang="es-ES" sz="2400" u="sng" dirty="0"/>
              <a:t>manera</a:t>
            </a:r>
            <a:r>
              <a:rPr lang="es-ES" sz="2400" dirty="0"/>
              <a:t> en la que persiste esta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59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2EA-A464-0141-B830-BEF6BCD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Integracion</a:t>
            </a:r>
            <a:r>
              <a:rPr lang="es-ES_tradnl" dirty="0"/>
              <a:t> Continua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C375EC-3B12-AB40-A7F8-C1E95D3B73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4915"/>
          <a:stretch/>
        </p:blipFill>
        <p:spPr>
          <a:xfrm>
            <a:off x="838200" y="2495226"/>
            <a:ext cx="10515600" cy="36523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90681-D1FC-BD4B-889B-AD8FCAD1B897}"/>
              </a:ext>
            </a:extLst>
          </p:cNvPr>
          <p:cNvSpPr txBox="1"/>
          <p:nvPr/>
        </p:nvSpPr>
        <p:spPr>
          <a:xfrm>
            <a:off x="2083597" y="5193486"/>
            <a:ext cx="939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cualquier nueva versión que es desarrollada , es </a:t>
            </a:r>
            <a:r>
              <a:rPr lang="es-ES" sz="2800" u="sng" dirty="0"/>
              <a:t>integrada continuamente</a:t>
            </a:r>
            <a:r>
              <a:rPr lang="es-ES" sz="2800" dirty="0"/>
              <a:t> dentro de la aplicación.</a:t>
            </a:r>
            <a:r>
              <a:rPr lang="en-US" sz="2800" dirty="0"/>
              <a:t> 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406950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EFC4-E52B-EC4C-9B7F-B27B90E12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Infraestructura para </a:t>
            </a:r>
            <a:r>
              <a:rPr lang="es-ES_tradnl" dirty="0" err="1"/>
              <a:t>automatizacion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C931E-A1D2-5C4F-8119-8A23E8B80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CI/CD</a:t>
            </a:r>
          </a:p>
          <a:p>
            <a:pPr lvl="1"/>
            <a:r>
              <a:rPr lang="es-ES_tradnl" dirty="0"/>
              <a:t>Integración continua y Entrega continua</a:t>
            </a:r>
          </a:p>
          <a:p>
            <a:endParaRPr lang="es-ES_tradnl" dirty="0"/>
          </a:p>
          <a:p>
            <a:r>
              <a:rPr lang="es-ES_tradnl" dirty="0"/>
              <a:t>Demasiados puntos de integración</a:t>
            </a:r>
          </a:p>
          <a:p>
            <a:r>
              <a:rPr lang="es-ES_tradnl" dirty="0"/>
              <a:t>Posibilidad de errores humanos</a:t>
            </a:r>
          </a:p>
          <a:p>
            <a:r>
              <a:rPr lang="es-ES_tradnl" dirty="0"/>
              <a:t>Desarrollo asociado a Operaciones</a:t>
            </a:r>
          </a:p>
          <a:p>
            <a:r>
              <a:rPr lang="es-ES_tradnl" dirty="0"/>
              <a:t>DEVOPS</a:t>
            </a:r>
          </a:p>
          <a:p>
            <a:r>
              <a:rPr lang="es-ES_tradnl" dirty="0"/>
              <a:t>Herramientas: Jenkins, </a:t>
            </a:r>
            <a:r>
              <a:rPr lang="es-ES_tradnl" dirty="0" err="1"/>
              <a:t>Travis,etc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653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B8D7-F1E2-0645-A482-81C4C30F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Temática del curso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6E1EB-5F89-9143-A81E-CBF1C088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s-ES" dirty="0"/>
              <a:t>1. fundamentos de microservicios</a:t>
            </a:r>
            <a:endParaRPr lang="en-US" dirty="0"/>
          </a:p>
          <a:p>
            <a:r>
              <a:rPr lang="es-ES" dirty="0"/>
              <a:t>2. diseño de microservicios</a:t>
            </a:r>
            <a:endParaRPr lang="en-US" dirty="0"/>
          </a:p>
          <a:p>
            <a:r>
              <a:rPr lang="es-ES" dirty="0"/>
              <a:t>3-12. desarrollo de microservicios</a:t>
            </a:r>
          </a:p>
          <a:p>
            <a:pPr lvl="1"/>
            <a:r>
              <a:rPr lang="es-ES" u="none" dirty="0" err="1"/>
              <a:t>spring</a:t>
            </a:r>
            <a:r>
              <a:rPr lang="es-ES" u="none" dirty="0"/>
              <a:t> </a:t>
            </a:r>
            <a:r>
              <a:rPr lang="es-ES" u="none" dirty="0" err="1"/>
              <a:t>cloud</a:t>
            </a:r>
            <a:endParaRPr lang="en-US" u="none" dirty="0"/>
          </a:p>
          <a:p>
            <a:pPr lvl="1"/>
            <a:r>
              <a:rPr lang="es-ES" u="none" dirty="0" err="1"/>
              <a:t>docker</a:t>
            </a:r>
            <a:r>
              <a:rPr lang="es-ES" u="none" dirty="0"/>
              <a:t>/</a:t>
            </a:r>
            <a:r>
              <a:rPr lang="es-ES" u="none" dirty="0" err="1"/>
              <a:t>docker</a:t>
            </a:r>
            <a:r>
              <a:rPr lang="es-ES" u="none" dirty="0"/>
              <a:t> </a:t>
            </a:r>
            <a:r>
              <a:rPr lang="es-ES" u="none" dirty="0" err="1"/>
              <a:t>compose</a:t>
            </a:r>
            <a:endParaRPr lang="en-US" u="none" dirty="0"/>
          </a:p>
          <a:p>
            <a:pPr lvl="1"/>
            <a:r>
              <a:rPr lang="es-ES" u="none" dirty="0" err="1"/>
              <a:t>netflix</a:t>
            </a:r>
            <a:r>
              <a:rPr lang="es-ES" u="none" dirty="0"/>
              <a:t> </a:t>
            </a:r>
            <a:r>
              <a:rPr lang="es-ES" u="none" dirty="0" err="1"/>
              <a:t>oss</a:t>
            </a:r>
            <a:endParaRPr lang="en-US" u="none" dirty="0"/>
          </a:p>
          <a:p>
            <a:pPr lvl="2"/>
            <a:r>
              <a:rPr lang="es-ES" u="none" dirty="0" err="1"/>
              <a:t>hystrix</a:t>
            </a:r>
            <a:endParaRPr lang="en-US" u="none" dirty="0"/>
          </a:p>
          <a:p>
            <a:pPr lvl="2"/>
            <a:r>
              <a:rPr lang="es-ES" u="none" dirty="0"/>
              <a:t>eureka</a:t>
            </a:r>
            <a:endParaRPr lang="en-US" u="none" dirty="0"/>
          </a:p>
          <a:p>
            <a:pPr lvl="2"/>
            <a:r>
              <a:rPr lang="es-ES" u="none" dirty="0" err="1"/>
              <a:t>feign</a:t>
            </a:r>
            <a:endParaRPr lang="en-US" u="none" dirty="0"/>
          </a:p>
          <a:p>
            <a:pPr lvl="2"/>
            <a:r>
              <a:rPr lang="es-ES" u="none" dirty="0" err="1"/>
              <a:t>zuul</a:t>
            </a:r>
            <a:endParaRPr lang="en-US" u="none" dirty="0"/>
          </a:p>
          <a:p>
            <a:pPr lvl="2"/>
            <a:r>
              <a:rPr lang="es-ES" u="none" dirty="0" err="1"/>
              <a:t>ribbon</a:t>
            </a:r>
            <a:endParaRPr lang="en-US" u="none" dirty="0"/>
          </a:p>
          <a:p>
            <a:pPr lvl="1"/>
            <a:r>
              <a:rPr lang="es-ES" u="none" dirty="0"/>
              <a:t>seguridad</a:t>
            </a:r>
            <a:endParaRPr lang="en-US" u="none" dirty="0"/>
          </a:p>
          <a:p>
            <a:pPr lvl="2"/>
            <a:r>
              <a:rPr lang="es-ES" u="none" dirty="0"/>
              <a:t>oauth2</a:t>
            </a:r>
            <a:endParaRPr lang="en-US" u="none" dirty="0"/>
          </a:p>
          <a:p>
            <a:pPr lvl="2"/>
            <a:r>
              <a:rPr lang="es-ES" u="none" dirty="0" err="1"/>
              <a:t>jwt</a:t>
            </a:r>
            <a:endParaRPr lang="en-US" u="none" dirty="0"/>
          </a:p>
          <a:p>
            <a:pPr lvl="1"/>
            <a:r>
              <a:rPr lang="es-ES" dirty="0" err="1"/>
              <a:t>Testing</a:t>
            </a:r>
            <a:endParaRPr lang="en-US" dirty="0"/>
          </a:p>
          <a:p>
            <a:pPr lvl="1"/>
            <a:r>
              <a:rPr lang="es-ES" u="none" dirty="0"/>
              <a:t>Pruebas unitarias		</a:t>
            </a:r>
            <a:endParaRPr lang="en-US" u="none" dirty="0"/>
          </a:p>
          <a:p>
            <a:pPr lvl="1"/>
            <a:r>
              <a:rPr lang="es-ES" u="none" dirty="0"/>
              <a:t>integración</a:t>
            </a:r>
            <a:endParaRPr lang="en-US" u="none" dirty="0"/>
          </a:p>
          <a:p>
            <a:r>
              <a:rPr lang="es-ES" dirty="0"/>
              <a:t>comunicación asíncrona</a:t>
            </a:r>
            <a:endParaRPr lang="en-US" dirty="0"/>
          </a:p>
          <a:p>
            <a:pPr lvl="1"/>
            <a:r>
              <a:rPr lang="es-ES" dirty="0" err="1"/>
              <a:t>spring</a:t>
            </a:r>
            <a:r>
              <a:rPr lang="es-ES" dirty="0"/>
              <a:t> </a:t>
            </a:r>
            <a:r>
              <a:rPr lang="es-ES" dirty="0" err="1"/>
              <a:t>cloud</a:t>
            </a:r>
            <a:r>
              <a:rPr lang="es-ES" dirty="0"/>
              <a:t> </a:t>
            </a:r>
            <a:r>
              <a:rPr lang="es-ES" dirty="0" err="1"/>
              <a:t>stream</a:t>
            </a:r>
            <a:endParaRPr lang="en-US" dirty="0"/>
          </a:p>
          <a:p>
            <a:pPr lvl="1"/>
            <a:r>
              <a:rPr lang="es-ES" u="none" dirty="0"/>
              <a:t>apacha </a:t>
            </a:r>
            <a:r>
              <a:rPr lang="es-ES" u="none" dirty="0" err="1"/>
              <a:t>kafka</a:t>
            </a:r>
            <a:endParaRPr lang="en-US" u="none" dirty="0"/>
          </a:p>
          <a:p>
            <a:r>
              <a:rPr lang="es-ES" dirty="0"/>
              <a:t>monitoreo</a:t>
            </a:r>
            <a:endParaRPr lang="en-US" dirty="0"/>
          </a:p>
          <a:p>
            <a:pPr lvl="1"/>
            <a:r>
              <a:rPr lang="es-ES" dirty="0" err="1"/>
              <a:t>openzipkin</a:t>
            </a:r>
            <a:endParaRPr lang="en-US" dirty="0"/>
          </a:p>
          <a:p>
            <a:pPr lvl="1"/>
            <a:r>
              <a:rPr lang="es-ES" dirty="0" err="1"/>
              <a:t>spring</a:t>
            </a:r>
            <a:r>
              <a:rPr lang="es-ES" dirty="0"/>
              <a:t> </a:t>
            </a:r>
            <a:r>
              <a:rPr lang="es-ES" dirty="0" err="1"/>
              <a:t>sleuth</a:t>
            </a:r>
            <a:endParaRPr lang="en-US" dirty="0"/>
          </a:p>
          <a:p>
            <a:pPr lvl="1"/>
            <a:r>
              <a:rPr lang="es-ES" dirty="0" err="1"/>
              <a:t>kibana</a:t>
            </a:r>
            <a:endParaRPr lang="en-US" dirty="0"/>
          </a:p>
          <a:p>
            <a:r>
              <a:rPr lang="es-ES" dirty="0"/>
              <a:t>13. </a:t>
            </a:r>
            <a:r>
              <a:rPr lang="es-ES" dirty="0" err="1"/>
              <a:t>deploy</a:t>
            </a:r>
            <a:endParaRPr lang="en-US" dirty="0"/>
          </a:p>
          <a:p>
            <a:pPr lvl="1"/>
            <a:r>
              <a:rPr lang="es-ES" dirty="0" err="1"/>
              <a:t>amazon</a:t>
            </a:r>
            <a:r>
              <a:rPr lang="es-ES" dirty="0"/>
              <a:t> </a:t>
            </a:r>
            <a:r>
              <a:rPr lang="es-ES" dirty="0" err="1"/>
              <a:t>aws</a:t>
            </a:r>
            <a:endParaRPr lang="en-U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82459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2EA-A464-0141-B830-BEF6BCD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Infraestructura para </a:t>
            </a:r>
            <a:r>
              <a:rPr lang="es-ES_tradnl" dirty="0" err="1"/>
              <a:t>automatizacion</a:t>
            </a:r>
            <a:endParaRPr lang="es-ES_trad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73ECEC-BA02-794F-A66D-F9801FAC9D3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6253" t="17742"/>
          <a:stretch/>
        </p:blipFill>
        <p:spPr>
          <a:xfrm>
            <a:off x="2265362" y="2793568"/>
            <a:ext cx="7661275" cy="2496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FADF8F-3A84-6547-8F1D-B6B3BB806EEF}"/>
              </a:ext>
            </a:extLst>
          </p:cNvPr>
          <p:cNvSpPr txBox="1"/>
          <p:nvPr/>
        </p:nvSpPr>
        <p:spPr>
          <a:xfrm>
            <a:off x="3971925" y="1690688"/>
            <a:ext cx="3598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Despliegue continuo</a:t>
            </a:r>
          </a:p>
        </p:txBody>
      </p:sp>
    </p:spTree>
    <p:extLst>
      <p:ext uri="{BB962C8B-B14F-4D97-AF65-F5344CB8AC3E}">
        <p14:creationId xmlns:p14="http://schemas.microsoft.com/office/powerpoint/2010/main" val="4294792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2EA-A464-0141-B830-BEF6BCD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Infraestructura para </a:t>
            </a:r>
            <a:r>
              <a:rPr lang="es-ES_tradnl" dirty="0" err="1"/>
              <a:t>automatizacion</a:t>
            </a:r>
            <a:endParaRPr lang="es-ES_trad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DBE152-E464-5F41-BB12-0F895F51D61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902"/>
          <a:stretch/>
        </p:blipFill>
        <p:spPr>
          <a:xfrm>
            <a:off x="2587538" y="1650826"/>
            <a:ext cx="7016923" cy="4351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A92884-ED61-084E-A524-77844961829A}"/>
              </a:ext>
            </a:extLst>
          </p:cNvPr>
          <p:cNvSpPr txBox="1"/>
          <p:nvPr/>
        </p:nvSpPr>
        <p:spPr>
          <a:xfrm>
            <a:off x="3343275" y="5560144"/>
            <a:ext cx="75109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si hay algún problema en la ejecución, solo afectaría a este usuario.</a:t>
            </a:r>
            <a:endParaRPr lang="en-US" sz="2800" dirty="0"/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577110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E2EA-A464-0141-B830-BEF6BCD1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Infraestructura para </a:t>
            </a:r>
            <a:r>
              <a:rPr lang="es-ES_tradnl" dirty="0" err="1"/>
              <a:t>automatizacion</a:t>
            </a:r>
            <a:endParaRPr lang="es-ES_trad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A3C1D3-3413-F44E-BE78-E6A0155AAF6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0759"/>
          <a:stretch/>
        </p:blipFill>
        <p:spPr>
          <a:xfrm>
            <a:off x="1613466" y="1893699"/>
            <a:ext cx="8965068" cy="3883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C4D35-DCFB-1945-A50C-AC77F09724F3}"/>
              </a:ext>
            </a:extLst>
          </p:cNvPr>
          <p:cNvSpPr txBox="1"/>
          <p:nvPr/>
        </p:nvSpPr>
        <p:spPr>
          <a:xfrm>
            <a:off x="2143125" y="5749091"/>
            <a:ext cx="945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voy incrementando la cantidad de usuarios que apuntan a la versión </a:t>
            </a:r>
            <a:r>
              <a:rPr lang="es-ES" sz="2400" dirty="0" err="1"/>
              <a:t>green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14767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B40C-0B97-8446-909F-21B42E40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Infraestructura para </a:t>
            </a:r>
            <a:r>
              <a:rPr lang="es-ES_tradnl" dirty="0" err="1"/>
              <a:t>automatizacion</a:t>
            </a:r>
            <a:endParaRPr lang="es-ES_trad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D81F8-856D-AD43-A0DC-9D6A65366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712"/>
          <a:stretch/>
        </p:blipFill>
        <p:spPr>
          <a:xfrm>
            <a:off x="2371725" y="1690688"/>
            <a:ext cx="5657850" cy="3693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261CA-6031-D044-9540-39244E85A1CB}"/>
              </a:ext>
            </a:extLst>
          </p:cNvPr>
          <p:cNvSpPr txBox="1"/>
          <p:nvPr/>
        </p:nvSpPr>
        <p:spPr>
          <a:xfrm>
            <a:off x="2719520" y="5509234"/>
            <a:ext cx="893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la versión Green será invocada por cualquier nuevo usuario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soportado por la mayoría de herramientas de  despliegue como : </a:t>
            </a:r>
            <a:r>
              <a:rPr lang="es-ES" sz="2400" dirty="0" err="1"/>
              <a:t>kubernetes</a:t>
            </a:r>
            <a:r>
              <a:rPr lang="es-ES" sz="2400" dirty="0"/>
              <a:t>, </a:t>
            </a:r>
            <a:r>
              <a:rPr lang="es-ES" sz="2400" dirty="0" err="1"/>
              <a:t>openshift</a:t>
            </a:r>
            <a:r>
              <a:rPr lang="es-ES" sz="2400" dirty="0"/>
              <a:t>, </a:t>
            </a:r>
            <a:r>
              <a:rPr lang="es-ES" sz="2400" dirty="0" err="1"/>
              <a:t>aws</a:t>
            </a:r>
            <a:r>
              <a:rPr lang="es-ES" sz="2400" dirty="0"/>
              <a:t>, </a:t>
            </a:r>
            <a:r>
              <a:rPr lang="es-ES" sz="2400" dirty="0" err="1"/>
              <a:t>docker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3109073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EC0E-2C00-804E-92F5-A8792A1E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Tolerancia a Fallas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867262-5F32-7D45-A03E-67002349823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2539"/>
          <a:stretch/>
        </p:blipFill>
        <p:spPr>
          <a:xfrm>
            <a:off x="2232312" y="2644795"/>
            <a:ext cx="7727376" cy="3805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60BAA-EC86-9042-BC3A-61A1E6931572}"/>
              </a:ext>
            </a:extLst>
          </p:cNvPr>
          <p:cNvSpPr txBox="1"/>
          <p:nvPr/>
        </p:nvSpPr>
        <p:spPr>
          <a:xfrm>
            <a:off x="4262034" y="1520206"/>
            <a:ext cx="41554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/>
              <a:t>Detectar Donde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2800" dirty="0"/>
              <a:t>Evitar continuar llamadas</a:t>
            </a:r>
          </a:p>
        </p:txBody>
      </p:sp>
    </p:spTree>
    <p:extLst>
      <p:ext uri="{BB962C8B-B14F-4D97-AF65-F5344CB8AC3E}">
        <p14:creationId xmlns:p14="http://schemas.microsoft.com/office/powerpoint/2010/main" val="72688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EC0E-2C00-804E-92F5-A8792A1E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Tolerancia a Fallas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64AB7B-1F77-B143-BC1B-DDA424DD50D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1826"/>
          <a:stretch/>
        </p:blipFill>
        <p:spPr>
          <a:xfrm>
            <a:off x="2781359" y="1690688"/>
            <a:ext cx="6629282" cy="38367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B421D0-1744-A046-A4D4-E445D2B1BADB}"/>
              </a:ext>
            </a:extLst>
          </p:cNvPr>
          <p:cNvSpPr txBox="1"/>
          <p:nvPr/>
        </p:nvSpPr>
        <p:spPr>
          <a:xfrm>
            <a:off x="2781359" y="5657671"/>
            <a:ext cx="791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marca la instancia del </a:t>
            </a:r>
            <a:r>
              <a:rPr lang="es-ES" sz="2400" dirty="0" err="1"/>
              <a:t>microservicio</a:t>
            </a:r>
            <a:r>
              <a:rPr lang="es-ES" sz="2400" dirty="0"/>
              <a:t> como “fallida” y por lo tanto no pasar ninguna nueva petición a esta.</a:t>
            </a:r>
            <a:endParaRPr lang="en-US" sz="2400" dirty="0"/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818097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A58E7-14D9-6245-A0F8-33CFB3F2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 de Microservicios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BBC6-F38F-CF4C-8991-CFCB61F4E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5179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F0B5-363A-1745-B3DD-86E31B17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típica </a:t>
            </a:r>
            <a:r>
              <a:rPr lang="es-ES_tradnl" dirty="0" err="1"/>
              <a:t>monolitica</a:t>
            </a:r>
            <a:endParaRPr lang="es-ES_trad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A3B792-D686-9941-8602-29DA380962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874044"/>
            <a:ext cx="9639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45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F58E-F56B-2B4F-B248-1E774182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Arquitectura típica de Microservicios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901F3-58D7-B84C-84B1-2213965129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963" y="1825625"/>
            <a:ext cx="7600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AAC2-0B8C-E649-82A2-A90414CB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Comparacion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C1C6-6CBD-6342-8C1F-F4D00EB44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Codigo</a:t>
            </a:r>
            <a:endParaRPr lang="es-ES_tradnl" dirty="0"/>
          </a:p>
          <a:p>
            <a:r>
              <a:rPr lang="es-ES_tradnl" dirty="0"/>
              <a:t>Claridad</a:t>
            </a:r>
          </a:p>
          <a:p>
            <a:r>
              <a:rPr lang="es-ES_tradnl" dirty="0"/>
              <a:t>Despliegue</a:t>
            </a:r>
          </a:p>
          <a:p>
            <a:r>
              <a:rPr lang="es-ES_tradnl" dirty="0"/>
              <a:t>Lenguaje</a:t>
            </a:r>
          </a:p>
          <a:p>
            <a:r>
              <a:rPr lang="es-ES_tradnl" dirty="0"/>
              <a:t>Escalamiento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104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2D40-45A5-6D42-BDF7-9A229A14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CE853-732D-2542-B329-214FB49B5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Horario</a:t>
            </a:r>
          </a:p>
          <a:p>
            <a:r>
              <a:rPr lang="es-ES_tradnl" dirty="0"/>
              <a:t>Repositorio </a:t>
            </a:r>
            <a:r>
              <a:rPr lang="es-ES_tradnl" dirty="0" err="1"/>
              <a:t>github</a:t>
            </a:r>
            <a:endParaRPr lang="es-ES_tradnl" dirty="0"/>
          </a:p>
          <a:p>
            <a:pPr lvl="1"/>
            <a:r>
              <a:rPr lang="en-US" dirty="0">
                <a:hlinkClick r:id="rId2"/>
              </a:rPr>
              <a:t>https://github.com/luitoz/curso-microservicios</a:t>
            </a:r>
            <a:endParaRPr lang="es-ES_tradnl" dirty="0"/>
          </a:p>
          <a:p>
            <a:pPr lvl="1"/>
            <a:r>
              <a:rPr lang="es-ES_tradnl" dirty="0" err="1"/>
              <a:t>Codigo</a:t>
            </a:r>
            <a:r>
              <a:rPr lang="es-ES_tradnl" dirty="0"/>
              <a:t> fuente, laboratorios, </a:t>
            </a:r>
            <a:r>
              <a:rPr lang="es-ES_tradnl" dirty="0" err="1"/>
              <a:t>etc</a:t>
            </a:r>
            <a:endParaRPr lang="es-ES_tradnl" dirty="0"/>
          </a:p>
          <a:p>
            <a:r>
              <a:rPr lang="es-ES_tradnl" dirty="0"/>
              <a:t>Maquina virtual Ubuntu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1898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8ADE-341A-444C-A24C-21B3394B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Codigo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1744-D51E-FE4B-9690-B4F5C1647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Aplicación Monolítica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4C2EB-E74F-6D4E-8A2F-509D06D80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49240" y="1478280"/>
            <a:ext cx="4602480" cy="51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7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8ADE-341A-444C-A24C-21B3394B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Codigo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81744-D51E-FE4B-9690-B4F5C1647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Aplicación con Microservicios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A3813-7718-CB4B-9350-856F80BDD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607979"/>
            <a:ext cx="5730240" cy="49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45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70AB-0230-714A-9BF6-8AED7B665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Claridad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4F4DC-3959-9844-B738-F7409206D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906" y="1825625"/>
            <a:ext cx="55741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52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CA2B-EC27-364B-BEDD-F59614E9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Despliegue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15501E-3886-8841-AC35-0BEB21057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1582" y="1825625"/>
            <a:ext cx="5508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6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44C7-FE12-AA4A-8CC1-F4801955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Lenguaje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8B606-A2AE-6A4F-BA01-D747F81E1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Monolito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06BD3-2390-2B4B-AF16-7F8F618266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/>
              <a:t>Un solo lenguaje</a:t>
            </a:r>
          </a:p>
          <a:p>
            <a:r>
              <a:rPr lang="es-ES_tradnl" dirty="0"/>
              <a:t>Depende de la experiencia del desarrollador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99CE72-17A6-314E-B275-797AA58E6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_tradnl" dirty="0"/>
              <a:t>Microservicios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A6D91A-1835-6C4B-9DD3-6D11E8F696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_tradnl" dirty="0"/>
              <a:t>Cualquier lenguaje</a:t>
            </a:r>
          </a:p>
          <a:p>
            <a:r>
              <a:rPr lang="es-ES_tradnl" dirty="0"/>
              <a:t>Depende del tipo de requerimiento</a:t>
            </a:r>
          </a:p>
          <a:p>
            <a:r>
              <a:rPr lang="es-ES_tradnl" dirty="0"/>
              <a:t>Importa la interfaz</a:t>
            </a:r>
          </a:p>
        </p:txBody>
      </p:sp>
    </p:spTree>
    <p:extLst>
      <p:ext uri="{BB962C8B-B14F-4D97-AF65-F5344CB8AC3E}">
        <p14:creationId xmlns:p14="http://schemas.microsoft.com/office/powerpoint/2010/main" val="31071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008905-16C6-BC43-B367-C9D1AB7B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Escalamiento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93C8CD-C4F0-0044-8A92-7FB446F941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2103" y="1825625"/>
            <a:ext cx="47477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43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F6ADDC-6258-464C-ACE8-9BBB96C4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EE4C9-CB17-6C4F-9B2D-38182EA09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java open source</a:t>
            </a:r>
          </a:p>
          <a:p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alternative a j2EE</a:t>
            </a:r>
          </a:p>
          <a:p>
            <a:r>
              <a:rPr lang="es-ES" b="1" dirty="0" err="1"/>
              <a:t>spring</a:t>
            </a:r>
            <a:r>
              <a:rPr lang="es-ES" b="1" dirty="0"/>
              <a:t> </a:t>
            </a:r>
            <a:r>
              <a:rPr lang="es-ES" b="1" dirty="0" err="1"/>
              <a:t>boot</a:t>
            </a:r>
            <a:endParaRPr lang="en-US" b="1" dirty="0"/>
          </a:p>
          <a:p>
            <a:pPr lvl="1"/>
            <a:r>
              <a:rPr lang="en-US" dirty="0" err="1"/>
              <a:t>desarrollar</a:t>
            </a:r>
            <a:r>
              <a:rPr lang="en-US" dirty="0"/>
              <a:t> y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spring </a:t>
            </a:r>
          </a:p>
          <a:p>
            <a:pPr lvl="1"/>
            <a:r>
              <a:rPr lang="en-US" dirty="0" err="1"/>
              <a:t>provee</a:t>
            </a:r>
            <a:r>
              <a:rPr lang="en-US" dirty="0"/>
              <a:t> </a:t>
            </a:r>
            <a:r>
              <a:rPr lang="en-US" dirty="0" err="1"/>
              <a:t>configuraciones</a:t>
            </a:r>
            <a:r>
              <a:rPr lang="en-US" dirty="0"/>
              <a:t> </a:t>
            </a:r>
            <a:r>
              <a:rPr lang="en-US" dirty="0" err="1"/>
              <a:t>automaticas</a:t>
            </a:r>
            <a:r>
              <a:rPr lang="en-US" dirty="0"/>
              <a:t> que son </a:t>
            </a:r>
            <a:r>
              <a:rPr lang="en-US" dirty="0" err="1"/>
              <a:t>comunes</a:t>
            </a:r>
            <a:r>
              <a:rPr lang="en-US" dirty="0"/>
              <a:t> 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spring</a:t>
            </a:r>
          </a:p>
          <a:p>
            <a:pPr lvl="1"/>
            <a:r>
              <a:rPr lang="en-US" dirty="0" err="1"/>
              <a:t>eleccion</a:t>
            </a:r>
            <a:r>
              <a:rPr lang="en-US" dirty="0"/>
              <a:t> ideal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necesitamos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microservicios</a:t>
            </a:r>
          </a:p>
          <a:p>
            <a:r>
              <a:rPr lang="es-ES" b="1" dirty="0" err="1"/>
              <a:t>spring</a:t>
            </a:r>
            <a:r>
              <a:rPr lang="es-ES" b="1" dirty="0"/>
              <a:t> </a:t>
            </a:r>
            <a:r>
              <a:rPr lang="es-ES" b="1" dirty="0" err="1"/>
              <a:t>initializr</a:t>
            </a:r>
            <a:r>
              <a:rPr lang="es-ES" b="1" dirty="0"/>
              <a:t> </a:t>
            </a:r>
            <a:endParaRPr lang="en-US" b="1" dirty="0"/>
          </a:p>
          <a:p>
            <a:pPr lvl="1"/>
            <a:r>
              <a:rPr lang="en-US" dirty="0"/>
              <a:t>genera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spring boot</a:t>
            </a:r>
          </a:p>
          <a:p>
            <a:pPr lvl="1"/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proyectos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maven y </a:t>
            </a:r>
            <a:r>
              <a:rPr lang="en-US" dirty="0" err="1"/>
              <a:t>gradle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53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2D03C9-4D1B-354D-BD94-F19479391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Laboratorio</a:t>
            </a:r>
            <a:r>
              <a:rPr lang="en-US" dirty="0"/>
              <a:t> spring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851D2-BC2F-0447-B5D2-9D2674166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04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F87B-BA14-2A4F-B990-1F5513DF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que necesitamos para implementar microservicios?</a:t>
            </a:r>
            <a:endParaRPr lang="en-US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ABC8BD-F0BE-F345-9586-CC9EF66BC698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139492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051191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5407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63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57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Operaciones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Herramientas que haga la integración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Herramientas Que desplieguen los contenedores y que hagan la orquestación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019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53F895-CA8D-CE43-A5CF-B25EE15699C5}"/>
              </a:ext>
            </a:extLst>
          </p:cNvPr>
          <p:cNvSpPr txBox="1"/>
          <p:nvPr/>
        </p:nvSpPr>
        <p:spPr>
          <a:xfrm>
            <a:off x="4624096" y="2323941"/>
            <a:ext cx="294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Integrar los cambios sin introducir errores</a:t>
            </a:r>
          </a:p>
          <a:p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D0C86-A318-D444-A879-05059387FEA5}"/>
              </a:ext>
            </a:extLst>
          </p:cNvPr>
          <p:cNvSpPr txBox="1"/>
          <p:nvPr/>
        </p:nvSpPr>
        <p:spPr>
          <a:xfrm>
            <a:off x="7881644" y="2323941"/>
            <a:ext cx="382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Despliegue debe usar contenedores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E23CC-7797-DD4F-8C5C-E28DFE1B6C7C}"/>
              </a:ext>
            </a:extLst>
          </p:cNvPr>
          <p:cNvSpPr txBox="1"/>
          <p:nvPr/>
        </p:nvSpPr>
        <p:spPr>
          <a:xfrm>
            <a:off x="4613217" y="3059042"/>
            <a:ext cx="311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Escribir pruebas automatizadas</a:t>
            </a:r>
          </a:p>
          <a:p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2CDFFD-443E-5748-BF0B-671438EE7277}"/>
              </a:ext>
            </a:extLst>
          </p:cNvPr>
          <p:cNvSpPr txBox="1"/>
          <p:nvPr/>
        </p:nvSpPr>
        <p:spPr>
          <a:xfrm>
            <a:off x="8106163" y="2647106"/>
            <a:ext cx="2933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dk1"/>
                </a:solidFill>
              </a:rPr>
              <a:t>Código debe estar programado para ser ejecutado en contenedores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39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EC97E-9B87-914F-B2B5-C7E7999B8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PATRONES DE DISEÑO DE MICROSERVICIOS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821CEC-D58F-6B4A-B701-94D41442C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497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5480-3C6D-9C49-BC5B-305A67A3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son los microservicios?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FB984-F5AB-ED4B-824E-55866A79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sz="3600" dirty="0"/>
              <a:t>Un enfoque de ingeniería basado en </a:t>
            </a:r>
            <a:r>
              <a:rPr lang="es-ES" sz="3600" b="1" dirty="0"/>
              <a:t>descomponer</a:t>
            </a:r>
            <a:r>
              <a:rPr lang="es-ES" sz="3600" dirty="0"/>
              <a:t> aplicaciones en módulos de </a:t>
            </a:r>
            <a:r>
              <a:rPr lang="es-ES" sz="3600" b="1" dirty="0"/>
              <a:t>función única </a:t>
            </a:r>
            <a:r>
              <a:rPr lang="es-ES" sz="3600" dirty="0"/>
              <a:t>, con </a:t>
            </a:r>
            <a:r>
              <a:rPr lang="es-ES" sz="3600" b="1" dirty="0"/>
              <a:t>interfaces bien definidas</a:t>
            </a:r>
            <a:r>
              <a:rPr lang="es-ES" sz="3600" dirty="0"/>
              <a:t>,  que son </a:t>
            </a:r>
            <a:r>
              <a:rPr lang="es-ES" sz="3600" b="1" dirty="0"/>
              <a:t>independientemente</a:t>
            </a:r>
            <a:r>
              <a:rPr lang="es-ES" sz="3600" dirty="0"/>
              <a:t> desplegadas y operadas en </a:t>
            </a:r>
            <a:r>
              <a:rPr lang="es-ES" sz="3600" b="1" dirty="0"/>
              <a:t>equipos pequeños </a:t>
            </a:r>
            <a:r>
              <a:rPr lang="es-ES" sz="3600" dirty="0"/>
              <a:t>, responsables del </a:t>
            </a:r>
            <a:r>
              <a:rPr lang="es-ES" sz="3600" b="1" dirty="0"/>
              <a:t>ciclo de vida entero </a:t>
            </a:r>
            <a:r>
              <a:rPr lang="es-ES" sz="3600" dirty="0"/>
              <a:t>del servicio. </a:t>
            </a:r>
          </a:p>
          <a:p>
            <a:r>
              <a:rPr lang="es-ES" sz="3600" dirty="0"/>
              <a:t>Los </a:t>
            </a:r>
            <a:r>
              <a:rPr lang="es-ES" sz="3600" dirty="0" err="1"/>
              <a:t>Microservicios</a:t>
            </a:r>
            <a:r>
              <a:rPr lang="es-ES" sz="3600" dirty="0"/>
              <a:t> aceleran la liberación de software </a:t>
            </a:r>
            <a:r>
              <a:rPr lang="es-ES" sz="3600" b="1" dirty="0"/>
              <a:t>minimizando la comunicación</a:t>
            </a:r>
            <a:r>
              <a:rPr lang="es-ES" sz="3600" dirty="0"/>
              <a:t> y coordinación entre personas mientras </a:t>
            </a:r>
            <a:r>
              <a:rPr lang="es-ES" sz="3600" b="1" dirty="0"/>
              <a:t>reduce el alcance</a:t>
            </a:r>
            <a:r>
              <a:rPr lang="es-ES" sz="3600" dirty="0"/>
              <a:t> y riesgo del cambio.</a:t>
            </a:r>
            <a:endParaRPr lang="en-US" sz="3600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182791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4D0C-7AB3-6C48-99AE-4BA0885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2CC23-FC75-B04B-B905-8FC7D245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Patrón de diseño</a:t>
            </a:r>
          </a:p>
          <a:p>
            <a:pPr lvl="1"/>
            <a:r>
              <a:rPr lang="es-ES" dirty="0"/>
              <a:t>Un patrón es una solución reusable a un problema que ocurre en un contexto particular. </a:t>
            </a:r>
          </a:p>
          <a:p>
            <a:pPr lvl="1"/>
            <a:r>
              <a:rPr lang="es-ES" dirty="0"/>
              <a:t>Tuvo su origen en la arquitectura de edificaciones y ha probado ser útil en la </a:t>
            </a:r>
            <a:r>
              <a:rPr lang="es-ES" dirty="0" err="1"/>
              <a:t>disenio</a:t>
            </a:r>
            <a:r>
              <a:rPr lang="es-ES" dirty="0"/>
              <a:t> y arquitectura de software.</a:t>
            </a:r>
            <a:endParaRPr lang="en-US" dirty="0"/>
          </a:p>
          <a:p>
            <a:r>
              <a:rPr lang="es-ES_tradnl" dirty="0"/>
              <a:t>Aplicado a microservicios:</a:t>
            </a:r>
          </a:p>
          <a:p>
            <a:pPr lvl="1"/>
            <a:r>
              <a:rPr lang="es-ES_tradnl" dirty="0"/>
              <a:t>Ayudan a construir arquitectura</a:t>
            </a:r>
          </a:p>
          <a:p>
            <a:pPr lvl="2"/>
            <a:r>
              <a:rPr lang="es-ES_tradnl" dirty="0"/>
              <a:t>Se debe usar microservicios?</a:t>
            </a:r>
          </a:p>
          <a:p>
            <a:pPr lvl="3"/>
            <a:r>
              <a:rPr lang="es-ES_tradnl" dirty="0"/>
              <a:t>Beneficios y desventajas</a:t>
            </a:r>
          </a:p>
          <a:p>
            <a:pPr lvl="2"/>
            <a:r>
              <a:rPr lang="es-ES_tradnl" dirty="0"/>
              <a:t>Si microservicios, solucionan problemas de arquitectura y diseño.</a:t>
            </a:r>
          </a:p>
        </p:txBody>
      </p:sp>
    </p:spTree>
    <p:extLst>
      <p:ext uri="{BB962C8B-B14F-4D97-AF65-F5344CB8AC3E}">
        <p14:creationId xmlns:p14="http://schemas.microsoft.com/office/powerpoint/2010/main" val="159161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9AA5-856F-6840-A67D-D94C06B5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Clasificacion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66F174-2738-3548-8F2D-70AE52361924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3504" y="1426464"/>
            <a:ext cx="8229600" cy="5029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C7B4-342A-DA4E-A246-65F991655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33104" y="1825625"/>
            <a:ext cx="2520696" cy="2051431"/>
          </a:xfrm>
        </p:spPr>
        <p:txBody>
          <a:bodyPr>
            <a:normAutofit fontScale="77500" lnSpcReduction="20000"/>
          </a:bodyPr>
          <a:lstStyle/>
          <a:p>
            <a:r>
              <a:rPr lang="es-ES_tradnl" dirty="0"/>
              <a:t>Patrones de infraestructura</a:t>
            </a:r>
          </a:p>
          <a:p>
            <a:r>
              <a:rPr lang="es-ES_tradnl" dirty="0"/>
              <a:t>Patrones de infraestructura de la aplicación</a:t>
            </a:r>
          </a:p>
          <a:p>
            <a:r>
              <a:rPr lang="es-ES_tradnl" dirty="0"/>
              <a:t>Patrones de la </a:t>
            </a:r>
            <a:r>
              <a:rPr lang="es-ES_tradnl" dirty="0" err="1"/>
              <a:t>aplicacion</a:t>
            </a:r>
            <a:endParaRPr lang="es-ES_trad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59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2EB8-F80B-AC47-ADEE-D45A0B7C6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/>
              <a:t>Patrones de </a:t>
            </a:r>
            <a:r>
              <a:rPr lang="es-ES" b="1" dirty="0" err="1"/>
              <a:t>descomposicion</a:t>
            </a:r>
            <a:r>
              <a:rPr lang="en-US" b="1" dirty="0"/>
              <a:t/>
            </a:r>
            <a:br>
              <a:rPr lang="en-US" b="1" dirty="0"/>
            </a:br>
            <a:endParaRPr lang="es-ES_trad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B32BD13-812A-C745-8AC4-92CE81E5E8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Como identificar servicios?</a:t>
            </a:r>
          </a:p>
        </p:txBody>
      </p:sp>
    </p:spTree>
    <p:extLst>
      <p:ext uri="{BB962C8B-B14F-4D97-AF65-F5344CB8AC3E}">
        <p14:creationId xmlns:p14="http://schemas.microsoft.com/office/powerpoint/2010/main" val="195312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EB1-305A-1E41-8F17-F10D3A14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Usando Capacidades de negocio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575E-AA53-5D4E-AF2C-39878EF3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Describen el negocio y son estables.</a:t>
            </a:r>
          </a:p>
          <a:p>
            <a:r>
              <a:rPr lang="es-ES_tradnl" dirty="0"/>
              <a:t>Como conducen el negocio cambia con el tiempo.</a:t>
            </a:r>
          </a:p>
          <a:p>
            <a:pPr lvl="1"/>
            <a:r>
              <a:rPr lang="es-ES_tradnl" dirty="0"/>
              <a:t>Transferencias bancarias</a:t>
            </a:r>
          </a:p>
          <a:p>
            <a:pPr lvl="2"/>
            <a:r>
              <a:rPr lang="es-ES_tradnl" dirty="0"/>
              <a:t>Ventanillas</a:t>
            </a:r>
          </a:p>
          <a:p>
            <a:pPr lvl="2"/>
            <a:r>
              <a:rPr lang="es-ES_tradnl" dirty="0"/>
              <a:t>Cajeros automáticos</a:t>
            </a:r>
          </a:p>
          <a:p>
            <a:pPr lvl="2"/>
            <a:r>
              <a:rPr lang="es-ES_tradnl" dirty="0" err="1"/>
              <a:t>Smartphones</a:t>
            </a:r>
            <a:endParaRPr lang="es-ES_tradnl" dirty="0"/>
          </a:p>
          <a:p>
            <a:pPr lvl="1"/>
            <a:r>
              <a:rPr lang="es-ES_tradnl" dirty="0"/>
              <a:t>Estable: la transferencia. </a:t>
            </a:r>
          </a:p>
          <a:p>
            <a:pPr lvl="2"/>
            <a:r>
              <a:rPr lang="es-ES_tradnl" dirty="0"/>
              <a:t>El que.</a:t>
            </a:r>
          </a:p>
          <a:p>
            <a:pPr lvl="1"/>
            <a:r>
              <a:rPr lang="es-ES_tradnl" dirty="0"/>
              <a:t>Cambia: el canal de la transferencia. </a:t>
            </a:r>
          </a:p>
          <a:p>
            <a:pPr lvl="2"/>
            <a:r>
              <a:rPr lang="es-ES_tradnl" dirty="0"/>
              <a:t>el como</a:t>
            </a:r>
          </a:p>
        </p:txBody>
      </p:sp>
    </p:spTree>
    <p:extLst>
      <p:ext uri="{BB962C8B-B14F-4D97-AF65-F5344CB8AC3E}">
        <p14:creationId xmlns:p14="http://schemas.microsoft.com/office/powerpoint/2010/main" val="18965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EF00-A93B-C540-877A-0F50D901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Identificar capacidades de negocio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ED1EC-0A72-9144-9C67-8AEA6460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Propósito, estructura y procesos de negocio</a:t>
            </a:r>
          </a:p>
          <a:p>
            <a:r>
              <a:rPr lang="es-ES_tradnl" dirty="0"/>
              <a:t>Identificada como un servicio</a:t>
            </a:r>
          </a:p>
          <a:p>
            <a:r>
              <a:rPr lang="es-ES_tradnl" dirty="0"/>
              <a:t>Especificación: entradas, salidas, SLA.</a:t>
            </a:r>
          </a:p>
          <a:p>
            <a:pPr lvl="1"/>
            <a:r>
              <a:rPr lang="es-ES_tradnl" dirty="0"/>
              <a:t>Ejemplo: vender seguro vehicular.</a:t>
            </a:r>
          </a:p>
          <a:p>
            <a:pPr lvl="1"/>
            <a:endParaRPr lang="es-ES_tradnl" dirty="0"/>
          </a:p>
          <a:p>
            <a:r>
              <a:rPr lang="es-ES_tradnl" dirty="0"/>
              <a:t>Identificando capacidades de negocio en un Restaurant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1584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A41B-47F8-6344-8E14-4BF99994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Capacidades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227138" y="1585913"/>
            <a:ext cx="9336087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33488" y="1606551"/>
            <a:ext cx="9309100" cy="498475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33488" y="2105026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233488" y="2605088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233488" y="3105151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233488" y="3605213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33488" y="4105276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33488" y="4605338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233488" y="5105401"/>
            <a:ext cx="9309100" cy="4984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233488" y="5603876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228725" y="2105026"/>
            <a:ext cx="9320212" cy="0"/>
          </a:xfrm>
          <a:prstGeom prst="line">
            <a:avLst/>
          </a:prstGeom>
          <a:noFill/>
          <a:ln w="3333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228725" y="260508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228725" y="310515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228725" y="3605213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228725" y="4105276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228725" y="460533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228725" y="510540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228725" y="5603876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1233488" y="1600201"/>
            <a:ext cx="0" cy="4510088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10542588" y="1600201"/>
            <a:ext cx="0" cy="4510088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1228725" y="160655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1228725" y="610393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317625" y="1644651"/>
            <a:ext cx="11652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Capacidades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1317625" y="2146301"/>
            <a:ext cx="22542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Administración del cliente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724025" y="3143251"/>
            <a:ext cx="2500312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Toma de ordenes de pedidos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1724025" y="3643313"/>
            <a:ext cx="20764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Preparación de ordenes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2125663" y="4643438"/>
            <a:ext cx="226377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Administración de Courier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2125663" y="5141913"/>
            <a:ext cx="18145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Entrega de pedidos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1317625" y="5641976"/>
            <a:ext cx="12287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Contabilidad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6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5" grpId="0"/>
      <p:bldP spid="36" grpId="0"/>
      <p:bldP spid="3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A41B-47F8-6344-8E14-4BF99994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Sub-capacidades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227138" y="1585913"/>
            <a:ext cx="9336087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33488" y="1606551"/>
            <a:ext cx="9309100" cy="498475"/>
          </a:xfrm>
          <a:prstGeom prst="rect">
            <a:avLst/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33488" y="2105026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233488" y="2605088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233488" y="3105151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233488" y="3605213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33488" y="4105276"/>
            <a:ext cx="9309100" cy="500063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33488" y="4605338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233488" y="5105401"/>
            <a:ext cx="9309100" cy="498475"/>
          </a:xfrm>
          <a:prstGeom prst="rect">
            <a:avLst/>
          </a:prstGeom>
          <a:solidFill>
            <a:srgbClr val="D2D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233488" y="5603876"/>
            <a:ext cx="9309100" cy="500063"/>
          </a:xfrm>
          <a:prstGeom prst="rect">
            <a:avLst/>
          </a:prstGeom>
          <a:solidFill>
            <a:srgbClr val="EAEF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228725" y="2105026"/>
            <a:ext cx="9320212" cy="0"/>
          </a:xfrm>
          <a:prstGeom prst="line">
            <a:avLst/>
          </a:prstGeom>
          <a:noFill/>
          <a:ln w="33338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1228725" y="260508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228725" y="310515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228725" y="3605213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228725" y="4105276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228725" y="460533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228725" y="510540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1228725" y="5603876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1233488" y="1600201"/>
            <a:ext cx="0" cy="4510088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10542588" y="1600201"/>
            <a:ext cx="0" cy="4510088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1228725" y="1606551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1228725" y="6103938"/>
            <a:ext cx="9320212" cy="0"/>
          </a:xfrm>
          <a:prstGeom prst="line">
            <a:avLst/>
          </a:prstGeom>
          <a:noFill/>
          <a:ln w="1111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1317625" y="1644651"/>
            <a:ext cx="11652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Capacidades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1317625" y="2146301"/>
            <a:ext cx="22542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Administración del cliente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1317625" y="2643188"/>
            <a:ext cx="25130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Administración de Ordenes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724025" y="3143251"/>
            <a:ext cx="2500312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Toma de ordenes de pedidos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1724025" y="3643313"/>
            <a:ext cx="20764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Preparación de ordenes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1724025" y="4143376"/>
            <a:ext cx="817562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Logística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2125663" y="4643438"/>
            <a:ext cx="226377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Administración de Courier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2125663" y="5141913"/>
            <a:ext cx="1814512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Entrega de pedidos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1317625" y="5641976"/>
            <a:ext cx="12287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Contabilidad</a:t>
            </a:r>
            <a:endParaRPr kumimoji="0" lang="es-AR" alt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9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93AB-361A-6D4F-8E59-A9CAE54F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De capacidades de negocio a servicios</a:t>
            </a:r>
            <a:endParaRPr lang="en-US" b="1" dirty="0"/>
          </a:p>
        </p:txBody>
      </p:sp>
      <p:graphicFrame>
        <p:nvGraphicFramePr>
          <p:cNvPr id="36" name="Content Placeholder 3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902207"/>
              </p:ext>
            </p:extLst>
          </p:nvPr>
        </p:nvGraphicFramePr>
        <p:xfrm>
          <a:off x="5263086" y="1606551"/>
          <a:ext cx="2968795" cy="449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795">
                  <a:extLst>
                    <a:ext uri="{9D8B030D-6E8A-4147-A177-3AD203B41FA5}">
                      <a16:colId xmlns:a16="http://schemas.microsoft.com/office/drawing/2014/main" val="1373476707"/>
                    </a:ext>
                  </a:extLst>
                </a:gridCol>
              </a:tblGrid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Servicios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76216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Cliente</a:t>
                      </a:r>
                      <a:r>
                        <a:rPr lang="en-US" dirty="0" smtClean="0"/>
                        <a:t> Service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96977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52306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Orden</a:t>
                      </a:r>
                      <a:r>
                        <a:rPr lang="en-US" dirty="0" smtClean="0"/>
                        <a:t> Service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3710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Cocina</a:t>
                      </a:r>
                      <a:r>
                        <a:rPr lang="en-US" dirty="0" smtClean="0"/>
                        <a:t> Service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65381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Entrega</a:t>
                      </a:r>
                      <a:r>
                        <a:rPr lang="en-US" dirty="0" smtClean="0"/>
                        <a:t> Service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48093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449332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74117"/>
                  </a:ext>
                </a:extLst>
              </a:tr>
              <a:tr h="49971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Contabilidad</a:t>
                      </a:r>
                      <a:r>
                        <a:rPr lang="en-US" dirty="0" smtClean="0"/>
                        <a:t> Service</a:t>
                      </a:r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66269"/>
                  </a:ext>
                </a:extLst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27139" y="1585913"/>
            <a:ext cx="4010406" cy="4527550"/>
            <a:chOff x="1227138" y="1585913"/>
            <a:chExt cx="9336087" cy="4527550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27138" y="1585913"/>
              <a:ext cx="9336087" cy="452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233488" y="1606551"/>
              <a:ext cx="9309100" cy="4984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33488" y="2105026"/>
              <a:ext cx="9309100" cy="50006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233488" y="2605088"/>
              <a:ext cx="9309100" cy="50006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1233488" y="3105151"/>
              <a:ext cx="9309100" cy="50006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233488" y="3605213"/>
              <a:ext cx="9309100" cy="50006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233488" y="4105276"/>
              <a:ext cx="9309100" cy="500063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233488" y="4605338"/>
              <a:ext cx="9309100" cy="50006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233488" y="5105401"/>
              <a:ext cx="9309100" cy="498475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233488" y="5603876"/>
              <a:ext cx="9309100" cy="500063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1228725" y="2105026"/>
              <a:ext cx="9320212" cy="0"/>
            </a:xfrm>
            <a:prstGeom prst="line">
              <a:avLst/>
            </a:prstGeom>
            <a:noFill/>
            <a:ln w="33338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1228725" y="2605088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1228725" y="3105151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1228725" y="3605213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228725" y="4105276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1228725" y="4605338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1228725" y="5105401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228725" y="5603876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233488" y="1600201"/>
              <a:ext cx="0" cy="4510088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0542588" y="1600201"/>
              <a:ext cx="0" cy="4510088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1228725" y="1606551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228725" y="6103938"/>
              <a:ext cx="9320212" cy="0"/>
            </a:xfrm>
            <a:prstGeom prst="line">
              <a:avLst/>
            </a:prstGeom>
            <a:noFill/>
            <a:ln w="1111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317625" y="1644651"/>
              <a:ext cx="1165225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Capacidades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317625" y="2146301"/>
              <a:ext cx="2254250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Administración del cliente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317625" y="2643188"/>
              <a:ext cx="2513012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Administración de Ordenes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724025" y="3143251"/>
              <a:ext cx="2500312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Toma de ordenes de pedidos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724025" y="3643313"/>
              <a:ext cx="2076450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Preparación de ordenes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724025" y="4143376"/>
              <a:ext cx="817562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Logística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125663" y="4643438"/>
              <a:ext cx="2263775" cy="296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Administración de Courier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125663" y="5141913"/>
              <a:ext cx="1814512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Entrega de pedidos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1317625" y="5641976"/>
              <a:ext cx="1228725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AR" altLang="es-AR" sz="1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Contabilidad</a:t>
              </a:r>
              <a:endParaRPr kumimoji="0" lang="es-AR" altLang="es-A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9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93AB-361A-6D4F-8E59-A9CAE54F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6944-BA94-8D44-B184-F0FA460C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Beneficio: Servicios y Arquitectura estable</a:t>
            </a:r>
          </a:p>
          <a:p>
            <a:r>
              <a:rPr lang="es-ES_tradnl" dirty="0"/>
              <a:t>Servicios cambian y evolucionan</a:t>
            </a:r>
          </a:p>
          <a:p>
            <a:r>
              <a:rPr lang="es-ES_tradnl" dirty="0"/>
              <a:t>Investigar como servicios colaboran</a:t>
            </a:r>
          </a:p>
          <a:p>
            <a:pPr lvl="1"/>
            <a:r>
              <a:rPr lang="es-ES_tradnl" dirty="0"/>
              <a:t>Si Comunicación excesiva=combinar servicios</a:t>
            </a:r>
          </a:p>
        </p:txBody>
      </p:sp>
    </p:spTree>
    <p:extLst>
      <p:ext uri="{BB962C8B-B14F-4D97-AF65-F5344CB8AC3E}">
        <p14:creationId xmlns:p14="http://schemas.microsoft.com/office/powerpoint/2010/main" val="19846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C5D4-C2B4-2745-937E-9AD66049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Descomposición usando Dominios de negocio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12E1-53A4-5042-9458-C7490DA51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Usa Diseño dirigido por el dominio. DDD.</a:t>
            </a:r>
          </a:p>
          <a:p>
            <a:pPr lvl="1"/>
            <a:r>
              <a:rPr lang="es-ES" dirty="0" err="1"/>
              <a:t>disenio</a:t>
            </a:r>
            <a:r>
              <a:rPr lang="es-ES" dirty="0"/>
              <a:t> dirigido por el negocio, es un enfoque para construir aplicaciones de software complejos centrada en el desarrollo de un modelo de dominio orientado a objetos.</a:t>
            </a:r>
          </a:p>
          <a:p>
            <a:r>
              <a:rPr lang="en-US" dirty="0" err="1"/>
              <a:t>Captura</a:t>
            </a:r>
            <a:r>
              <a:rPr lang="en-US" dirty="0"/>
              <a:t> y </a:t>
            </a:r>
            <a:r>
              <a:rPr lang="en-US" dirty="0" err="1"/>
              <a:t>Soluciona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del </a:t>
            </a:r>
            <a:r>
              <a:rPr lang="en-US" dirty="0" err="1"/>
              <a:t>dominio</a:t>
            </a:r>
            <a:endParaRPr lang="en-US" dirty="0"/>
          </a:p>
          <a:p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, </a:t>
            </a:r>
            <a:r>
              <a:rPr lang="en-US" dirty="0" err="1"/>
              <a:t>crea</a:t>
            </a:r>
            <a:r>
              <a:rPr lang="en-US" dirty="0"/>
              <a:t> un Unico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DDD, </a:t>
            </a:r>
            <a:r>
              <a:rPr lang="en-US" dirty="0" err="1"/>
              <a:t>crea</a:t>
            </a:r>
            <a:r>
              <a:rPr lang="en-US" dirty="0"/>
              <a:t> Multiples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dominio</a:t>
            </a:r>
            <a:endParaRPr lang="en-US" dirty="0"/>
          </a:p>
          <a:p>
            <a:pPr lvl="1"/>
            <a:r>
              <a:rPr lang="en-US" dirty="0" err="1"/>
              <a:t>Subdominios</a:t>
            </a:r>
            <a:endParaRPr lang="en-US" dirty="0"/>
          </a:p>
          <a:p>
            <a:r>
              <a:rPr lang="en-US" dirty="0" err="1"/>
              <a:t>Subdominios</a:t>
            </a:r>
            <a:r>
              <a:rPr lang="en-US" dirty="0"/>
              <a:t> </a:t>
            </a:r>
            <a:r>
              <a:rPr lang="en-US" dirty="0" err="1"/>
              <a:t>Identificados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de </a:t>
            </a:r>
            <a:r>
              <a:rPr lang="en-US" dirty="0" err="1"/>
              <a:t>negocio</a:t>
            </a:r>
            <a:endParaRPr lang="en-US" dirty="0"/>
          </a:p>
          <a:p>
            <a:pPr lvl="1"/>
            <a:r>
              <a:rPr lang="en-US" dirty="0" err="1"/>
              <a:t>Analizar</a:t>
            </a:r>
            <a:r>
              <a:rPr lang="en-US" dirty="0"/>
              <a:t> el </a:t>
            </a:r>
            <a:r>
              <a:rPr lang="en-US" dirty="0" err="1"/>
              <a:t>negocio</a:t>
            </a:r>
            <a:endParaRPr lang="en-US" dirty="0"/>
          </a:p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resultantes</a:t>
            </a:r>
            <a:r>
              <a:rPr lang="en-US" dirty="0"/>
              <a:t> </a:t>
            </a:r>
            <a:r>
              <a:rPr lang="en-US" dirty="0" err="1"/>
              <a:t>similares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676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FEFA-1D58-4149-BE0E-7A474B99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Descomponer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5537-8EC8-E847-9D75-1FB9460D7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4BBE5-1BC0-8849-998C-75810F56F7EC}"/>
              </a:ext>
            </a:extLst>
          </p:cNvPr>
          <p:cNvPicPr/>
          <p:nvPr/>
        </p:nvPicPr>
        <p:blipFill rotWithShape="1">
          <a:blip r:embed="rId2"/>
          <a:srcRect l="69392" t="15009" b="43488"/>
          <a:stretch/>
        </p:blipFill>
        <p:spPr>
          <a:xfrm>
            <a:off x="3068664" y="2526223"/>
            <a:ext cx="3967567" cy="2898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69198-6EA5-F143-A226-0BE77B847965}"/>
              </a:ext>
            </a:extLst>
          </p:cNvPr>
          <p:cNvSpPr txBox="1"/>
          <p:nvPr/>
        </p:nvSpPr>
        <p:spPr>
          <a:xfrm>
            <a:off x="3996813" y="5781368"/>
            <a:ext cx="494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Todos son Requeridos para completar el trabajo</a:t>
            </a:r>
          </a:p>
        </p:txBody>
      </p:sp>
    </p:spTree>
    <p:extLst>
      <p:ext uri="{BB962C8B-B14F-4D97-AF65-F5344CB8AC3E}">
        <p14:creationId xmlns:p14="http://schemas.microsoft.com/office/powerpoint/2010/main" val="1659161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4BA1-8B7B-964E-B57A-DD6AA320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83CC07-2C2C-7947-9F7F-3F207A1E175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45814"/>
          <a:stretch/>
        </p:blipFill>
        <p:spPr>
          <a:xfrm>
            <a:off x="2484895" y="365124"/>
            <a:ext cx="4504841" cy="6330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95659-02A4-F84B-929E-50733CA8692E}"/>
              </a:ext>
            </a:extLst>
          </p:cNvPr>
          <p:cNvSpPr txBox="1"/>
          <p:nvPr/>
        </p:nvSpPr>
        <p:spPr>
          <a:xfrm>
            <a:off x="7808976" y="2395728"/>
            <a:ext cx="403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</a:t>
            </a:r>
            <a:r>
              <a:rPr lang="es-ES" u="sng" dirty="0"/>
              <a:t>descomponer el dominio en subdominios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3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1ED8-2173-244F-95C2-23D88DFD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ABBDD6-1700-3A4F-BF48-05AED3085F0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489" t="2509" r="-19096" b="-2509"/>
          <a:stretch/>
        </p:blipFill>
        <p:spPr>
          <a:xfrm>
            <a:off x="1239864" y="495946"/>
            <a:ext cx="7950632" cy="5796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0C4DE-BD16-EA4E-9E47-5D5345596E22}"/>
              </a:ext>
            </a:extLst>
          </p:cNvPr>
          <p:cNvSpPr txBox="1"/>
          <p:nvPr/>
        </p:nvSpPr>
        <p:spPr>
          <a:xfrm>
            <a:off x="8631936" y="1078992"/>
            <a:ext cx="2721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Subdominios</a:t>
            </a:r>
            <a:r>
              <a:rPr lang="en-US" dirty="0"/>
              <a:t> </a:t>
            </a:r>
            <a:r>
              <a:rPr lang="en-US" dirty="0" err="1"/>
              <a:t>asociado</a:t>
            </a:r>
            <a:r>
              <a:rPr lang="en-US" dirty="0"/>
              <a:t>  con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dominio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asociado</a:t>
            </a:r>
            <a:r>
              <a:rPr lang="en-US" dirty="0"/>
              <a:t> con un </a:t>
            </a:r>
            <a:r>
              <a:rPr lang="en-US" dirty="0" err="1"/>
              <a:t>servicio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82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784D-9CE4-7443-8FF2-65138856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Ddd</a:t>
            </a:r>
            <a:r>
              <a:rPr lang="es-ES" dirty="0"/>
              <a:t> y la arquitectura de microservicios 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FAFD2-CB41-3F40-AC75-ABC04AA0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DDD alinea con microservicios</a:t>
            </a:r>
          </a:p>
          <a:p>
            <a:pPr lvl="1"/>
            <a:r>
              <a:rPr lang="es-ES_tradnl" dirty="0"/>
              <a:t>Subdominios=microservicios</a:t>
            </a:r>
          </a:p>
          <a:p>
            <a:pPr lvl="2"/>
            <a:r>
              <a:rPr lang="es-ES" dirty="0"/>
              <a:t>independientes y </a:t>
            </a:r>
            <a:r>
              <a:rPr lang="es-ES" dirty="0" err="1"/>
              <a:t>pequenios</a:t>
            </a:r>
            <a:r>
              <a:rPr lang="en-US" dirty="0"/>
              <a:t> </a:t>
            </a:r>
            <a:endParaRPr lang="es-ES_tradnl" dirty="0"/>
          </a:p>
          <a:p>
            <a:pPr lvl="2"/>
            <a:r>
              <a:rPr lang="es-ES_tradnl" dirty="0"/>
              <a:t>Equipos autónomos</a:t>
            </a:r>
          </a:p>
          <a:p>
            <a:pPr lvl="2"/>
            <a:r>
              <a:rPr lang="es-ES_tradnl" dirty="0"/>
              <a:t>Desarrollado por un único equipo</a:t>
            </a:r>
          </a:p>
        </p:txBody>
      </p:sp>
    </p:spTree>
    <p:extLst>
      <p:ext uri="{BB962C8B-B14F-4D97-AF65-F5344CB8AC3E}">
        <p14:creationId xmlns:p14="http://schemas.microsoft.com/office/powerpoint/2010/main" val="39326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8904-6DC0-1C4F-929F-BE63D86A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GRACIAS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C656A-9B00-BD4A-A6DB-2872DBB89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22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FEFA-1D58-4149-BE0E-7A474B998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Descomponer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5537-8EC8-E847-9D75-1FB9460D7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10607-B4A7-164D-AC4C-73E61CA82C1C}"/>
              </a:ext>
            </a:extLst>
          </p:cNvPr>
          <p:cNvPicPr/>
          <p:nvPr/>
        </p:nvPicPr>
        <p:blipFill rotWithShape="1">
          <a:blip r:embed="rId2"/>
          <a:srcRect l="49639" b="58404"/>
          <a:stretch/>
        </p:blipFill>
        <p:spPr>
          <a:xfrm>
            <a:off x="2875323" y="1556441"/>
            <a:ext cx="5922182" cy="3244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FC16F7-3DAD-0E4D-A120-D8ABB066A313}"/>
              </a:ext>
            </a:extLst>
          </p:cNvPr>
          <p:cNvSpPr txBox="1"/>
          <p:nvPr/>
        </p:nvSpPr>
        <p:spPr>
          <a:xfrm>
            <a:off x="4115077" y="5023953"/>
            <a:ext cx="3442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Servicios Pequeños individuales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No dependen entre ellos </a:t>
            </a:r>
          </a:p>
        </p:txBody>
      </p:sp>
    </p:spTree>
    <p:extLst>
      <p:ext uri="{BB962C8B-B14F-4D97-AF65-F5344CB8AC3E}">
        <p14:creationId xmlns:p14="http://schemas.microsoft.com/office/powerpoint/2010/main" val="220863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6C85-0D42-2640-A435-9F81DDA5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Función </a:t>
            </a:r>
            <a:r>
              <a:rPr lang="es-ES_tradnl" dirty="0" err="1"/>
              <a:t>unica</a:t>
            </a:r>
            <a:endParaRPr lang="es-ES_trad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4977D-BA84-B446-BCD3-FFDA7EBF385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61941" b="62885"/>
          <a:stretch/>
        </p:blipFill>
        <p:spPr>
          <a:xfrm>
            <a:off x="4928461" y="1825625"/>
            <a:ext cx="4325768" cy="274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AADAC4-7504-CC45-BC8C-82B35B56DD94}"/>
              </a:ext>
            </a:extLst>
          </p:cNvPr>
          <p:cNvSpPr txBox="1"/>
          <p:nvPr/>
        </p:nvSpPr>
        <p:spPr>
          <a:xfrm>
            <a:off x="4560570" y="5406390"/>
            <a:ext cx="373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Conjunto de procesos </a:t>
            </a:r>
            <a:r>
              <a:rPr lang="es-ES_tradnl" dirty="0" err="1"/>
              <a:t>autocontenidos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503912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15070</TotalTime>
  <Words>1244</Words>
  <Application>Microsoft Office PowerPoint</Application>
  <PresentationFormat>Widescreen</PresentationFormat>
  <Paragraphs>294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Tema de Office</vt:lpstr>
      <vt:lpstr>Arquitectura e Implementación de Microservicios con Spring Cloud y AWS </vt:lpstr>
      <vt:lpstr>Instructor: Luis Torres Zambrano </vt:lpstr>
      <vt:lpstr>Objetivos de aprendizaje</vt:lpstr>
      <vt:lpstr>Temática del curso</vt:lpstr>
      <vt:lpstr>Metodología</vt:lpstr>
      <vt:lpstr>Que son los microservicios?</vt:lpstr>
      <vt:lpstr>Descomponer</vt:lpstr>
      <vt:lpstr>Descomponer</vt:lpstr>
      <vt:lpstr>Función unica</vt:lpstr>
      <vt:lpstr>Interfaces bien definidas</vt:lpstr>
      <vt:lpstr>Independientes</vt:lpstr>
      <vt:lpstr>independientes</vt:lpstr>
      <vt:lpstr>Equipos pequeños</vt:lpstr>
      <vt:lpstr>Equipos  pequeños</vt:lpstr>
      <vt:lpstr>Ciclo de vida entero</vt:lpstr>
      <vt:lpstr>Minimizando comunicacion</vt:lpstr>
      <vt:lpstr>Reduce el alcance del cambio</vt:lpstr>
      <vt:lpstr>versionamiento</vt:lpstr>
      <vt:lpstr>Que vino antes? </vt:lpstr>
      <vt:lpstr>Monolito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Analogia</vt:lpstr>
      <vt:lpstr>Características de Arquitectura de microservicios</vt:lpstr>
      <vt:lpstr>Componentes como servicios</vt:lpstr>
      <vt:lpstr>Componentes presentados como servicios</vt:lpstr>
      <vt:lpstr>Componentes presentados como servicios</vt:lpstr>
      <vt:lpstr>Diseño dictado por tecnología</vt:lpstr>
      <vt:lpstr>Dictado por el dominio del negocio</vt:lpstr>
      <vt:lpstr>Smart endpoints – dumb pipes</vt:lpstr>
      <vt:lpstr>Smart endpoints – dumb pipes</vt:lpstr>
      <vt:lpstr>PowerPoint Presentation</vt:lpstr>
      <vt:lpstr>Data distribuida</vt:lpstr>
      <vt:lpstr>Integracion Continua</vt:lpstr>
      <vt:lpstr>Infraestructura para automatizacion</vt:lpstr>
      <vt:lpstr>Infraestructura para automatizacion</vt:lpstr>
      <vt:lpstr>Infraestructura para automatizacion</vt:lpstr>
      <vt:lpstr>Infraestructura para automatizacion</vt:lpstr>
      <vt:lpstr>Infraestructura para automatizacion</vt:lpstr>
      <vt:lpstr>Tolerancia a Fallas</vt:lpstr>
      <vt:lpstr>Tolerancia a Fallas</vt:lpstr>
      <vt:lpstr>Ventajas de Microservicios</vt:lpstr>
      <vt:lpstr>Arquitectura típica monolitica</vt:lpstr>
      <vt:lpstr>Arquitectura típica de Microservicios</vt:lpstr>
      <vt:lpstr>Comparacion</vt:lpstr>
      <vt:lpstr>Codigo</vt:lpstr>
      <vt:lpstr>Codigo</vt:lpstr>
      <vt:lpstr>Claridad</vt:lpstr>
      <vt:lpstr>Despliegue</vt:lpstr>
      <vt:lpstr>Lenguaje</vt:lpstr>
      <vt:lpstr>Escalamiento</vt:lpstr>
      <vt:lpstr>Spring Framework</vt:lpstr>
      <vt:lpstr>Laboratorio spring</vt:lpstr>
      <vt:lpstr>que necesitamos para implementar microservicios?</vt:lpstr>
      <vt:lpstr>PATRONES DE DISEÑO DE MICROSERVICIOS</vt:lpstr>
      <vt:lpstr>PowerPoint Presentation</vt:lpstr>
      <vt:lpstr>Clasificacion</vt:lpstr>
      <vt:lpstr>Patrones de descomposicion </vt:lpstr>
      <vt:lpstr>Usando Capacidades de negocio</vt:lpstr>
      <vt:lpstr>Identificar capacidades de negocio</vt:lpstr>
      <vt:lpstr>Capacidades</vt:lpstr>
      <vt:lpstr>Sub-capacidades</vt:lpstr>
      <vt:lpstr>De capacidades de negocio a servicios</vt:lpstr>
      <vt:lpstr>PowerPoint Presentation</vt:lpstr>
      <vt:lpstr>Descomposición usando Dominios de negocio</vt:lpstr>
      <vt:lpstr>PowerPoint Presentation</vt:lpstr>
      <vt:lpstr>PowerPoint Presentation</vt:lpstr>
      <vt:lpstr>Ddd y la arquitectura de microservicios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Soporte.OSEneteprise</dc:creator>
  <cp:lastModifiedBy>luis</cp:lastModifiedBy>
  <cp:revision>295</cp:revision>
  <cp:lastPrinted>2019-08-14T21:45:42Z</cp:lastPrinted>
  <dcterms:created xsi:type="dcterms:W3CDTF">2016-04-08T16:17:08Z</dcterms:created>
  <dcterms:modified xsi:type="dcterms:W3CDTF">2020-04-29T23:12:47Z</dcterms:modified>
</cp:coreProperties>
</file>